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11"/>
  </p:notesMasterIdLst>
  <p:handoutMasterIdLst>
    <p:handoutMasterId r:id="rId112"/>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61" r:id="rId79"/>
    <p:sldId id="3679" r:id="rId80"/>
    <p:sldId id="3657" r:id="rId81"/>
    <p:sldId id="3678" r:id="rId82"/>
    <p:sldId id="3667" r:id="rId83"/>
    <p:sldId id="3672" r:id="rId84"/>
    <p:sldId id="3676" r:id="rId85"/>
    <p:sldId id="3688" r:id="rId86"/>
    <p:sldId id="3689" r:id="rId87"/>
    <p:sldId id="3680" r:id="rId88"/>
    <p:sldId id="3698" r:id="rId89"/>
    <p:sldId id="3699" r:id="rId90"/>
    <p:sldId id="3697" r:id="rId91"/>
    <p:sldId id="3691" r:id="rId92"/>
    <p:sldId id="3692" r:id="rId93"/>
    <p:sldId id="3693" r:id="rId94"/>
    <p:sldId id="3681" r:id="rId95"/>
    <p:sldId id="3694" r:id="rId96"/>
    <p:sldId id="3695" r:id="rId97"/>
    <p:sldId id="3647" r:id="rId98"/>
    <p:sldId id="3637" r:id="rId99"/>
    <p:sldId id="3642" r:id="rId100"/>
    <p:sldId id="3638" r:id="rId101"/>
    <p:sldId id="3639" r:id="rId102"/>
    <p:sldId id="3640" r:id="rId103"/>
    <p:sldId id="3644" r:id="rId104"/>
    <p:sldId id="3645" r:id="rId105"/>
    <p:sldId id="3646" r:id="rId106"/>
    <p:sldId id="3629" r:id="rId107"/>
    <p:sldId id="3630" r:id="rId108"/>
    <p:sldId id="3631" r:id="rId109"/>
    <p:sldId id="3628" r:id="rId110"/>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autoAdjust="0"/>
    <p:restoredTop sz="99000" autoAdjust="0"/>
  </p:normalViewPr>
  <p:slideViewPr>
    <p:cSldViewPr>
      <p:cViewPr>
        <p:scale>
          <a:sx n="146" d="100"/>
          <a:sy n="146" d="100"/>
        </p:scale>
        <p:origin x="336" y="14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106</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107</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108</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109</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57200" y="15240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103</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104</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105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106</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107</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381000" y="1077532"/>
            <a:ext cx="5562600" cy="5181600"/>
          </a:xfrm>
        </p:spPr>
        <p:txBody>
          <a:bodyPr/>
          <a:lstStyle/>
          <a:p>
            <a:pPr marL="342900" lvl="1" indent="-342900">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k= 2;  </a:t>
            </a:r>
          </a:p>
          <a:p>
            <a:pPr>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=2; </a:t>
            </a:r>
            <a:r>
              <a:rPr lang="en-US" sz="1600" b="1" dirty="0" err="1">
                <a:latin typeface="Courier New" pitchFamily="49" charset="0"/>
                <a:cs typeface="Courier New" pitchFamily="49" charset="0"/>
              </a:rPr>
              <a:t>i</a:t>
            </a:r>
            <a:r>
              <a:rPr lang="en-US" sz="1600" b="1" dirty="0" err="1">
                <a:latin typeface="Math1Mono"/>
              </a:rPr>
              <a:t>≦</a:t>
            </a:r>
            <a:r>
              <a:rPr lang="en-US" sz="1600" b="1" dirty="0" err="1">
                <a:latin typeface="Courier New" pitchFamily="49" charset="0"/>
                <a:cs typeface="Courier New" pitchFamily="49" charset="0"/>
              </a:rPr>
              <a:t>n</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p>
          <a:p>
            <a:pPr lvl="1">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lvl="1">
              <a:lnSpc>
                <a:spcPct val="90000"/>
              </a:lnSpc>
              <a:spcBef>
                <a:spcPts val="200"/>
              </a:spcBef>
              <a:buNone/>
            </a:pPr>
            <a:r>
              <a:rPr lang="en-US" sz="1600" b="1" dirty="0">
                <a:latin typeface="Courier New" pitchFamily="49" charset="0"/>
                <a:cs typeface="Courier New" pitchFamily="49" charset="0"/>
              </a:rPr>
              <a:t>for(j=1; j&lt;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j++) </a:t>
            </a:r>
          </a:p>
          <a:p>
            <a:pPr lvl="1">
              <a:lnSpc>
                <a:spcPct val="90000"/>
              </a:lnSpc>
              <a:spcBef>
                <a:spcPts val="200"/>
              </a:spcBef>
              <a:buNone/>
            </a:pP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baseline="-25000" dirty="0">
                <a:latin typeface="Courier New" pitchFamily="49" charset="0"/>
                <a:cs typeface="Courier New" pitchFamily="49" charset="0"/>
              </a:rPr>
              <a:t>,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marL="342900" lvl="1" indent="-342900">
              <a:lnSpc>
                <a:spcPct val="90000"/>
              </a:lnSpc>
              <a:spcBef>
                <a:spcPts val="200"/>
              </a:spcBef>
              <a:buNone/>
            </a:pPr>
            <a:r>
              <a:rPr lang="en-US" sz="1600" b="1" dirty="0">
                <a:latin typeface="Courier New" pitchFamily="49" charset="0"/>
                <a:cs typeface="Courier New" pitchFamily="49" charset="0"/>
              </a:rPr>
              <a:t>for(;;) {</a:t>
            </a:r>
          </a:p>
          <a:p>
            <a:pPr lvl="1">
              <a:lnSpc>
                <a:spcPct val="90000"/>
              </a:lnSpc>
              <a:spcBef>
                <a:spcPts val="200"/>
              </a:spcBef>
              <a:buNone/>
            </a:pPr>
            <a:r>
              <a:rPr lang="en-US" sz="1600" b="1" dirty="0">
                <a:latin typeface="Courier New" pitchFamily="49" charset="0"/>
                <a:cs typeface="Courier New" pitchFamily="49" charset="0"/>
              </a:rPr>
              <a:t>RED(k, k-1);</a:t>
            </a:r>
          </a:p>
          <a:p>
            <a:pPr lvl="1">
              <a:lnSpc>
                <a:spcPct val="90000"/>
              </a:lnSpc>
              <a:spcBef>
                <a:spcPts val="200"/>
              </a:spcBef>
              <a:buNone/>
            </a:pPr>
            <a:r>
              <a:rPr lang="en-US" sz="1600" b="1" dirty="0">
                <a:latin typeface="Courier New" pitchFamily="49" charset="0"/>
                <a:cs typeface="Courier New" pitchFamily="49" charset="0"/>
              </a:rPr>
              <a:t>if(</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&lt;(3/4 – </a:t>
            </a:r>
            <a:r>
              <a:rPr lang="en-US" sz="1600" b="1" dirty="0">
                <a:latin typeface="Math1" pitchFamily="2" charset="2"/>
                <a:cs typeface="Courier New" pitchFamily="49" charset="0"/>
              </a:rPr>
              <a:t>m</a:t>
            </a:r>
            <a:r>
              <a:rPr lang="en-US" sz="1600" b="1" baseline="-25000" dirty="0">
                <a:latin typeface="Courier New" pitchFamily="49" charset="0"/>
                <a:cs typeface="Courier New" pitchFamily="49" charset="0"/>
              </a:rPr>
              <a:t>k,k-1</a:t>
            </a:r>
            <a:r>
              <a:rPr lang="en-US" sz="1600" b="1" baseline="30000" dirty="0">
                <a:latin typeface="Courier New" pitchFamily="49" charset="0"/>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Math1" pitchFamily="2" charset="2"/>
                <a:cs typeface="Courier New" pitchFamily="49" charset="0"/>
              </a:rPr>
              <a:t>m</a:t>
            </a:r>
            <a:r>
              <a:rPr lang="en-US" sz="1600" b="1" dirty="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k,k-1</a:t>
            </a:r>
            <a:r>
              <a:rPr lang="en-US" sz="1600" b="1" dirty="0">
                <a:cs typeface="Courier New" pitchFamily="49" charset="0"/>
              </a:rPr>
              <a:t>;  </a:t>
            </a:r>
            <a:r>
              <a:rPr lang="en-US" sz="1600" b="1" dirty="0">
                <a:latin typeface="Courier New" pitchFamily="49" charset="0"/>
                <a:cs typeface="Courier New" pitchFamily="49" charset="0"/>
              </a:rPr>
              <a:t>B=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m </a:t>
            </a:r>
            <a:r>
              <a:rPr lang="en-US" sz="1600" b="1" baseline="30000" dirty="0">
                <a:latin typeface="Math1" pitchFamily="2" charset="2"/>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m</a:t>
            </a:r>
            <a:r>
              <a:rPr lang="en-US" sz="1600" b="1" baseline="-25000" dirty="0">
                <a:cs typeface="Courier New" pitchFamily="49" charset="0"/>
              </a:rPr>
              <a:t>k,k-1 </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 </a:t>
            </a:r>
          </a:p>
          <a:p>
            <a:pPr lvl="2">
              <a:lnSpc>
                <a:spcPct val="90000"/>
              </a:lnSpc>
              <a:spcBef>
                <a:spcPts val="200"/>
              </a:spcBef>
              <a:buNone/>
            </a:pP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a:t>
            </a:r>
            <a:r>
              <a:rPr lang="en-US" sz="1600" b="1" dirty="0">
                <a:latin typeface="Courier New" pitchFamily="49" charset="0"/>
                <a:cs typeface="Courier New" pitchFamily="49" charset="0"/>
              </a:rPr>
              <a:t>/B;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B;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if(k&gt;2)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=k+1; </a:t>
            </a:r>
            <a:r>
              <a:rPr lang="en-US" sz="1600" b="1" dirty="0" err="1">
                <a:latin typeface="Courier New" pitchFamily="49" charset="0"/>
                <a:cs typeface="Courier New" pitchFamily="49" charset="0"/>
              </a:rPr>
              <a:t>i</a:t>
            </a:r>
            <a:r>
              <a:rPr lang="en-US" sz="1600" b="1" dirty="0">
                <a:latin typeface="Math1"/>
              </a:rPr>
              <a:t> £</a:t>
            </a:r>
            <a:r>
              <a:rPr lang="en-US" sz="1600" b="1" dirty="0" err="1">
                <a:latin typeface="Courier New" pitchFamily="49" charset="0"/>
                <a:cs typeface="Courier New" pitchFamily="49" charset="0"/>
              </a:rPr>
              <a:t>n;i</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t= </a:t>
            </a:r>
            <a:r>
              <a:rPr lang="en-US" sz="1600" b="1" dirty="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dirty="0" err="1">
                <a:latin typeface="Courier New" pitchFamily="49" charset="0"/>
                <a:cs typeface="Courier New" pitchFamily="49" charset="0"/>
              </a:rPr>
              <a:t>t</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=t+</a:t>
            </a:r>
            <a:r>
              <a:rPr lang="en-US" sz="1600" b="1" dirty="0">
                <a:latin typeface="Math1" pitchFamily="2" charset="2"/>
                <a:cs typeface="Courier New" pitchFamily="49" charset="0"/>
              </a:rPr>
              <a:t> m</a:t>
            </a:r>
            <a:r>
              <a:rPr lang="en-US" sz="1600" b="1" baseline="-25000" dirty="0">
                <a:cs typeface="Courier New" pitchFamily="49" charset="0"/>
              </a:rPr>
              <a:t>k,k-1</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k= max(2, k-1);</a:t>
            </a:r>
          </a:p>
          <a:p>
            <a:pPr lvl="2">
              <a:lnSpc>
                <a:spcPct val="90000"/>
              </a:lnSpc>
              <a:spcBef>
                <a:spcPts val="200"/>
              </a:spcBef>
              <a:buNone/>
            </a:pPr>
            <a:r>
              <a:rPr lang="en-US" sz="1600" b="1" dirty="0">
                <a:latin typeface="Courier New" pitchFamily="49" charset="0"/>
                <a:cs typeface="Courier New" pitchFamily="49" charset="0"/>
              </a:rPr>
              <a:t>if(k&gt;n)  return(b</a:t>
            </a:r>
            <a:r>
              <a:rPr lang="en-US" sz="1600" b="1" baseline="-25000" dirty="0">
                <a:latin typeface="Courier New" pitchFamily="49" charset="0"/>
                <a:cs typeface="Courier New" pitchFamily="49" charset="0"/>
              </a:rPr>
              <a:t>1,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n</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943600" y="1981200"/>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RED(k,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if(|</a:t>
            </a:r>
            <a:r>
              <a:rPr kumimoji="1" lang="en-US" sz="1600" b="1" i="0" u="none" strike="noStrike" kern="0" cap="none" spc="0" normalizeH="0" noProof="0" dirty="0" err="1">
                <a:ln>
                  <a:noFill/>
                </a:ln>
                <a:solidFill>
                  <a:srgbClr val="002060"/>
                </a:solidFill>
                <a:effectLst/>
                <a:uLnTx/>
                <a:uFillTx/>
                <a:latin typeface="Math1" pitchFamily="2" charset="2"/>
                <a:ea typeface="+mn-ea"/>
                <a:cs typeface="Courier New" pitchFamily="49" charset="0"/>
              </a:rPr>
              <a:t>m</a:t>
            </a:r>
            <a:r>
              <a:rPr kumimoji="1" lang="en-US" sz="1600" b="1" i="0" u="none" strike="noStrike" kern="0" cap="none" spc="0" normalizeH="0" baseline="-25000" noProof="0" dirty="0" err="1">
                <a:ln>
                  <a:noFill/>
                </a:ln>
                <a:solidFill>
                  <a:srgbClr val="002060"/>
                </a:solidFill>
                <a:effectLst/>
                <a:uLnTx/>
                <a:uFillTx/>
                <a:latin typeface="Courier New" pitchFamily="49" charset="0"/>
                <a:ea typeface="+mn-ea"/>
                <a:cs typeface="Courier New" pitchFamily="49" charset="0"/>
              </a:rPr>
              <a:t>k,l</a:t>
            </a:r>
            <a:r>
              <a:rPr kumimoji="1" lang="en-US" sz="1600" b="1" i="0" u="none" strike="noStrike" kern="0" cap="none" spc="0" normalizeH="0" noProof="0" dirty="0">
                <a:ln>
                  <a:noFill/>
                </a:ln>
                <a:solidFill>
                  <a:srgbClr val="002060"/>
                </a:solidFill>
                <a:effectLst/>
                <a:uLnTx/>
                <a:uFillTx/>
                <a:latin typeface="Courier New" pitchFamily="49" charset="0"/>
                <a:ea typeface="+mn-ea"/>
                <a:cs typeface="Courier New" pitchFamily="49" charset="0"/>
              </a:rPr>
              <a:t>|)&gt; 1/2</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800100" lvl="1" indent="-342900">
              <a:lnSpc>
                <a:spcPct val="90000"/>
              </a:lnSpc>
              <a:spcBef>
                <a:spcPts val="200"/>
              </a:spcBef>
            </a:pPr>
            <a:r>
              <a:rPr kumimoji="1" lang="en-US" sz="1600" b="1" kern="0" dirty="0">
                <a:solidFill>
                  <a:srgbClr val="002060"/>
                </a:solidFill>
                <a:cs typeface="Courier New" pitchFamily="49" charset="0"/>
              </a:rPr>
              <a:t>r= </a:t>
            </a:r>
            <a:r>
              <a:rPr lang="en-US" sz="1600" b="1" dirty="0">
                <a:solidFill>
                  <a:srgbClr val="002060"/>
                </a:solidFill>
                <a:latin typeface="Math2" pitchFamily="2" charset="2"/>
              </a:rPr>
              <a:t>d</a:t>
            </a:r>
            <a:r>
              <a:rPr lang="en-US" sz="1600" b="1" dirty="0">
                <a:solidFill>
                  <a:srgbClr val="002060"/>
                </a:solidFill>
                <a:latin typeface="Arial" pitchFamily="34" charset="0"/>
                <a:cs typeface="Arial" pitchFamily="34" charset="0"/>
              </a:rPr>
              <a:t>1/2+</a:t>
            </a:r>
            <a:r>
              <a:rPr kumimoji="1" lang="en-US" sz="1600" b="1" kern="0" dirty="0">
                <a:solidFill>
                  <a:srgbClr val="002060"/>
                </a:solidFill>
                <a:latin typeface="Math1" pitchFamily="2" charset="2"/>
                <a:cs typeface="Courier New" pitchFamily="49" charset="0"/>
              </a:rPr>
              <a:t>m</a:t>
            </a:r>
            <a:r>
              <a:rPr kumimoji="1" lang="en-US" sz="1600" b="1" kern="0" baseline="-25000" dirty="0">
                <a:solidFill>
                  <a:srgbClr val="002060"/>
                </a:solidFill>
                <a:cs typeface="Courier New" pitchFamily="49" charset="0"/>
              </a:rPr>
              <a:t>k,l</a:t>
            </a:r>
            <a:r>
              <a:rPr lang="en-US" sz="1600" b="1" dirty="0">
                <a:solidFill>
                  <a:srgbClr val="002060"/>
                </a:solidFill>
                <a:latin typeface="Math2" pitchFamily="2" charset="2"/>
              </a:rPr>
              <a:t>t</a:t>
            </a:r>
            <a:r>
              <a:rPr kumimoji="1" lang="en-US" sz="1600" b="1" kern="0" dirty="0">
                <a:solidFill>
                  <a:srgbClr val="002060"/>
                </a:solidFill>
                <a:cs typeface="Courier New" pitchFamily="49" charset="0"/>
              </a:rPr>
              <a:t>;</a:t>
            </a:r>
          </a:p>
          <a:p>
            <a:pPr marL="800100" lvl="1" indent="-342900">
              <a:lnSpc>
                <a:spcPct val="90000"/>
              </a:lnSpc>
              <a:spcBef>
                <a:spcPts val="200"/>
              </a:spcBef>
            </a:pP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dirty="0">
                <a:solidFill>
                  <a:srgbClr val="002060"/>
                </a:solidFill>
                <a:cs typeface="Courier New" pitchFamily="49" charset="0"/>
              </a:rPr>
              <a:t>=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baseline="-25000" dirty="0">
                <a:solidFill>
                  <a:srgbClr val="002060"/>
                </a:solidFill>
                <a:cs typeface="Courier New" pitchFamily="49" charset="0"/>
              </a:rPr>
              <a:t> </a:t>
            </a:r>
            <a:r>
              <a:rPr lang="en-US" sz="1600" b="1" dirty="0">
                <a:solidFill>
                  <a:srgbClr val="002060"/>
                </a:solidFill>
                <a:cs typeface="Courier New" pitchFamily="49" charset="0"/>
              </a:rPr>
              <a:t>-r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l</a:t>
            </a:r>
            <a:r>
              <a:rPr lang="en-US" sz="1600" b="1" dirty="0">
                <a:solidFill>
                  <a:srgbClr val="002060"/>
                </a:solidFill>
                <a:cs typeface="Courier New" pitchFamily="49" charset="0"/>
              </a:rPr>
              <a:t>;</a:t>
            </a:r>
            <a:endParaRPr kumimoji="1" lang="en-US" sz="1600" b="1" kern="0" dirty="0">
              <a:solidFill>
                <a:srgbClr val="002060"/>
              </a:solidFill>
              <a:cs typeface="Courier New" pitchFamily="49" charset="0"/>
            </a:endParaRPr>
          </a:p>
          <a:p>
            <a:pPr marL="800100" lvl="1" indent="-342900">
              <a:lnSpc>
                <a:spcPct val="90000"/>
              </a:lnSpc>
              <a:spcBef>
                <a:spcPts val="200"/>
              </a:spcBef>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for(j=1; j&lt;</a:t>
            </a:r>
            <a:r>
              <a:rPr kumimoji="1" lang="en-US" sz="1600" b="1" i="0" u="none" strike="noStrike" kern="0" cap="none" spc="0" normalizeH="0" baseline="0" noProof="0" dirty="0" err="1">
                <a:ln>
                  <a:noFill/>
                </a:ln>
                <a:solidFill>
                  <a:srgbClr val="002060"/>
                </a:solidFill>
                <a:effectLst/>
                <a:uLnTx/>
                <a:uFillTx/>
                <a:latin typeface="Courier New" pitchFamily="49" charset="0"/>
                <a:ea typeface="+mn-ea"/>
                <a:cs typeface="Courier New" pitchFamily="49" charset="0"/>
              </a:rPr>
              <a:t>l;j</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a:solidFill>
                  <a:srgbClr val="002060"/>
                </a:solidFill>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err="1">
                <a:solidFill>
                  <a:srgbClr val="002060"/>
                </a:solidFill>
                <a:cs typeface="Courier New" pitchFamily="49" charset="0"/>
              </a:rPr>
              <a:t>-r</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l,j</a:t>
            </a:r>
            <a:r>
              <a:rPr kumimoji="1" lang="en-US" sz="1600" b="1" kern="0" dirty="0">
                <a:solidFill>
                  <a:srgbClr val="002060"/>
                </a:solidFill>
                <a:cs typeface="Courier New" pitchFamily="49" charset="0"/>
              </a:rPr>
              <a:t>;</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kern="0" baseline="-25000" dirty="0">
                <a:solidFill>
                  <a:srgbClr val="002060"/>
                </a:solidFill>
                <a:cs typeface="Courier New" pitchFamily="49" charset="0"/>
              </a:rPr>
              <a:t> </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a:t>
            </a:r>
          </a:p>
          <a:p>
            <a:pPr marL="800100" lvl="1" indent="-342900">
              <a:lnSpc>
                <a:spcPct val="90000"/>
              </a:lnSpc>
              <a:spcBef>
                <a:spcPts val="200"/>
              </a:spcBef>
              <a:defRPr/>
            </a:pPr>
            <a:r>
              <a:rPr kumimoji="1" lang="en-US" sz="1600" b="1" kern="0" dirty="0">
                <a:solidFill>
                  <a:srgbClr val="002060"/>
                </a:solidFill>
                <a:cs typeface="Courier New" pitchFamily="49" charset="0"/>
              </a:rPr>
              <a:t>}</a:t>
            </a:r>
          </a:p>
          <a:p>
            <a:pPr marL="342900" indent="-342900">
              <a:lnSpc>
                <a:spcPct val="90000"/>
              </a:lnSpc>
              <a:spcBef>
                <a:spcPts val="200"/>
              </a:spcBef>
              <a:defRPr/>
            </a:pPr>
            <a:r>
              <a:rPr kumimoji="1" lang="en-US" sz="1600" b="1" kern="0" dirty="0">
                <a:solidFill>
                  <a:srgbClr val="002060"/>
                </a:solidFill>
                <a:cs typeface="Courier New" pitchFamily="49"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108</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393032" y="1447800"/>
            <a:ext cx="8077200" cy="42672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109</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228600" y="1371600"/>
            <a:ext cx="8763000" cy="3886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 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228600" y="1447800"/>
            <a:ext cx="8610600" cy="48768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a:latin typeface="Calibri" panose="020F0502020204030204" pitchFamily="34" charset="0"/>
                <a:ea typeface="PMingLiU" pitchFamily="18" charset="-120"/>
                <a:cs typeface="Calibri" panose="020F0502020204030204" pitchFamily="34" charset="0"/>
              </a:rPr>
              <a:t>) </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057400"/>
            <a:ext cx="8382000" cy="28956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57200" y="2133600"/>
            <a:ext cx="8229600" cy="33528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762000" y="2057400"/>
            <a:ext cx="7696200" cy="31242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342900" y="2324100"/>
            <a:ext cx="8458200" cy="3124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304800" y="1600200"/>
            <a:ext cx="8534400" cy="4419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2971800"/>
              </a:xfrm>
              <a:blipFill>
                <a:blip r:embed="rId3"/>
                <a:stretch>
                  <a:fillRect l="-744" t="-255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381000" y="1600200"/>
            <a:ext cx="8458200" cy="41910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04800" y="1676400"/>
            <a:ext cx="8534400" cy="37338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371600"/>
            <a:ext cx="86868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867400" y="205740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295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1828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419100" y="1828800"/>
            <a:ext cx="83058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304800" y="1533525"/>
            <a:ext cx="8534400" cy="4333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533400" y="2082800"/>
            <a:ext cx="8305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66700" y="1447800"/>
                <a:ext cx="8534400" cy="5029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66700" y="1447800"/>
                <a:ext cx="8534400" cy="5029200"/>
              </a:xfrm>
              <a:blipFill>
                <a:blip r:embed="rId3"/>
                <a:stretch>
                  <a:fillRect l="-892" t="-1511" r="-178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4582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458200" cy="4343400"/>
              </a:xfrm>
              <a:blipFill>
                <a:blip r:embed="rId3"/>
                <a:stretch>
                  <a:fillRect l="-901" t="-174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err="1"/>
              <a:t>Minkowski’s</a:t>
            </a:r>
            <a:r>
              <a:rPr lang="en-US" sz="4000" dirty="0"/>
              <a:t>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066800"/>
                <a:ext cx="8534400" cy="5867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066800"/>
                <a:ext cx="8534400" cy="5867400"/>
              </a:xfrm>
              <a:prstGeom prst="rect">
                <a:avLst/>
              </a:prstGeom>
              <a:blipFill>
                <a:blip r:embed="rId2"/>
                <a:stretch>
                  <a:fillRect l="-892" t="-1296"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752600"/>
                <a:ext cx="89154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a:t>
                </a:r>
                <a:r>
                  <a:rPr lang="en-US" sz="1800" kern="0" dirty="0" err="1">
                    <a:latin typeface="Calibri" panose="020F0502020204030204" pitchFamily="34" charset="0"/>
                    <a:cs typeface="Calibri" panose="020F0502020204030204" pitchFamily="34" charset="0"/>
                  </a:rPr>
                  <a:t>Minkowski</a:t>
                </a:r>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a:t>
                </a:r>
                <a:r>
                  <a:rPr lang="en-US" sz="1800" kern="0" dirty="0" err="1">
                    <a:latin typeface="Calibri" panose="020F0502020204030204" pitchFamily="34" charset="0"/>
                    <a:cs typeface="Calibri" panose="020F0502020204030204" pitchFamily="34" charset="0"/>
                  </a:rPr>
                  <a:t>Minkowski’s</a:t>
                </a:r>
                <a:r>
                  <a:rPr lang="en-US" sz="1800" kern="0" dirty="0">
                    <a:latin typeface="Calibri" panose="020F0502020204030204" pitchFamily="34" charset="0"/>
                    <a:cs typeface="Calibri" panose="020F0502020204030204" pitchFamily="34" charset="0"/>
                  </a:rPr>
                  <a:t>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14300" y="1752600"/>
                <a:ext cx="8915400" cy="4419600"/>
              </a:xfrm>
              <a:prstGeom prst="rect">
                <a:avLst/>
              </a:prstGeom>
              <a:blipFill>
                <a:blip r:embed="rId2"/>
                <a:stretch>
                  <a:fillRect l="-855" t="-171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57200" y="1219200"/>
            <a:ext cx="8153400" cy="1828800"/>
          </a:xfrm>
        </p:spPr>
        <p:txBody>
          <a:bodyPr/>
          <a:lstStyle/>
          <a:p>
            <a:pPr>
              <a:lnSpc>
                <a:spcPct val="90000"/>
              </a:lnSpc>
            </a:pPr>
            <a:r>
              <a:rPr lang="en-US" sz="2000" dirty="0"/>
              <a:t>&lt;v</a:t>
            </a:r>
            <a:r>
              <a:rPr lang="en-US" sz="2000" baseline="-25000" dirty="0"/>
              <a:t>1</a:t>
            </a:r>
            <a:r>
              <a:rPr lang="en-US" sz="2000" dirty="0"/>
              <a:t>, v</a:t>
            </a:r>
            <a:r>
              <a:rPr lang="en-US" sz="2000" baseline="-25000" dirty="0"/>
              <a:t>2</a:t>
            </a:r>
            <a:r>
              <a:rPr lang="en-US" sz="2000" dirty="0"/>
              <a:t>&gt; is reduced if  </a:t>
            </a:r>
          </a:p>
          <a:p>
            <a:pPr lvl="1">
              <a:lnSpc>
                <a:spcPct val="90000"/>
              </a:lnSpc>
            </a:pPr>
            <a:r>
              <a:rPr lang="en-US" sz="2000" dirty="0"/>
              <a:t>||v</a:t>
            </a:r>
            <a:r>
              <a:rPr lang="en-US" sz="2000" baseline="-25000" dirty="0"/>
              <a:t>2</a:t>
            </a:r>
            <a:r>
              <a:rPr lang="en-US" sz="2000" dirty="0"/>
              <a:t>||</a:t>
            </a:r>
            <a:r>
              <a:rPr lang="en-US" sz="2000" dirty="0">
                <a:latin typeface="Math1Mono"/>
              </a:rPr>
              <a:t>≦</a:t>
            </a:r>
            <a:r>
              <a:rPr lang="en-US" sz="2000" dirty="0"/>
              <a:t>|v</a:t>
            </a:r>
            <a:r>
              <a:rPr lang="en-US" sz="2000" baseline="-25000" dirty="0"/>
              <a:t>1</a:t>
            </a:r>
            <a:r>
              <a:rPr lang="en-US" sz="2000" dirty="0"/>
              <a:t>||; and,</a:t>
            </a:r>
          </a:p>
          <a:p>
            <a:pPr lvl="1">
              <a:lnSpc>
                <a:spcPct val="90000"/>
              </a:lnSpc>
            </a:pPr>
            <a:r>
              <a:rPr lang="en-US" sz="2000" dirty="0"/>
              <a:t>  -1/2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latin typeface="Math1Mono"/>
              </a:rPr>
              <a:t> ≦</a:t>
            </a:r>
            <a:r>
              <a:rPr lang="en-US" sz="2000" dirty="0"/>
              <a:t>(v</a:t>
            </a:r>
            <a:r>
              <a:rPr lang="en-US" sz="2000" baseline="-25000" dirty="0"/>
              <a:t>1</a:t>
            </a:r>
            <a:r>
              <a:rPr lang="en-US" sz="2000" dirty="0"/>
              <a:t>, v</a:t>
            </a:r>
            <a:r>
              <a:rPr lang="en-US" sz="2000" baseline="-25000" dirty="0"/>
              <a:t>2</a:t>
            </a:r>
            <a:r>
              <a:rPr lang="en-US" sz="2000" dirty="0"/>
              <a:t>)</a:t>
            </a:r>
            <a:r>
              <a:rPr lang="en-US" sz="2000" dirty="0">
                <a:latin typeface="Math1Mono"/>
              </a:rPr>
              <a:t> ≦ </a:t>
            </a:r>
            <a:r>
              <a:rPr lang="en-US" sz="2000" dirty="0"/>
              <a:t>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solidFill>
                  <a:srgbClr val="000000"/>
                </a:solidFill>
              </a:rPr>
              <a:t> .</a:t>
            </a:r>
            <a:endParaRPr lang="en-US" sz="2000" dirty="0"/>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381000" y="1600200"/>
            <a:ext cx="83820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2286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764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764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383632"/>
                <a:ext cx="8572500" cy="5334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383632"/>
                <a:ext cx="8572500" cy="5334000"/>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447800"/>
                <a:ext cx="8763000" cy="5257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err="1">
                    <a:latin typeface="Calibri" panose="020F0502020204030204" pitchFamily="34" charset="0"/>
                    <a:cs typeface="Calibri" panose="020F0502020204030204" pitchFamily="34" charset="0"/>
                  </a:rPr>
                  <a:t>Lovasz</a:t>
                </a:r>
                <a:r>
                  <a:rPr lang="en-US" sz="1800" i="1" kern="0" dirty="0">
                    <a:latin typeface="Calibri" panose="020F0502020204030204" pitchFamily="34" charset="0"/>
                    <a:cs typeface="Calibri" panose="020F0502020204030204" pitchFamily="34" charset="0"/>
                  </a:rPr>
                  <a:t>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447800"/>
                <a:ext cx="8763000" cy="5257800"/>
              </a:xfrm>
              <a:prstGeom prst="rect">
                <a:avLst/>
              </a:prstGeom>
              <a:blipFill>
                <a:blip r:embed="rId2"/>
                <a:stretch>
                  <a:fillRect l="-725" t="-1208"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1430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143000"/>
                <a:ext cx="8839200" cy="4648200"/>
              </a:xfrm>
              <a:prstGeom prst="rect">
                <a:avLst/>
              </a:prstGeom>
              <a:blipFill>
                <a:blip r:embed="rId2"/>
                <a:stretch>
                  <a:fillRect l="-86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8288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828800"/>
                <a:ext cx="8839200" cy="4648200"/>
              </a:xfrm>
              <a:prstGeom prst="rect">
                <a:avLst/>
              </a:prstGeom>
              <a:blipFill>
                <a:blip r:embed="rId2"/>
                <a:stretch>
                  <a:fillRect l="-717" t="-1362" r="-430"/>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1524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152400"/>
                <a:ext cx="7772400" cy="990600"/>
              </a:xfrm>
              <a:blipFill>
                <a:blip r:embed="rId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1430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143000"/>
                <a:ext cx="8763000" cy="5029200"/>
              </a:xfrm>
              <a:prstGeom prst="rect">
                <a:avLst/>
              </a:prstGeom>
              <a:blipFill>
                <a:blip r:embed="rId3"/>
                <a:stretch>
                  <a:fillRect l="-725" t="-1259"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681619"/>
            <a:ext cx="8153400" cy="4800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533400" y="1600200"/>
            <a:ext cx="82296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err="1">
                    <a:latin typeface="Calibri" panose="020F0502020204030204" pitchFamily="34" charset="0"/>
                    <a:cs typeface="Calibri" panose="020F0502020204030204" pitchFamily="34" charset="0"/>
                  </a:rPr>
                  <a:t>Peikert’s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4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40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19200"/>
                <a:ext cx="88392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pPr>
                <a:r>
                  <a:rPr lang="en-US" sz="1800" kern="0" dirty="0">
                    <a:latin typeface="Calibri" panose="020F0502020204030204" pitchFamily="34" charset="0"/>
                    <a:cs typeface="Calibri" panose="020F0502020204030204" pitchFamily="34" charset="0"/>
                  </a:rPr>
                  <a:t>Key Gen</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pPr>
                <a:r>
                  <a:rPr lang="en-US" sz="1800" kern="0" dirty="0">
                    <a:latin typeface="Calibri" panose="020F0502020204030204" pitchFamily="34" charset="0"/>
                    <a:cs typeface="Calibri" panose="020F0502020204030204" pitchFamily="34" charset="0"/>
                  </a:rPr>
                  <a:t>Dec</a:t>
                </a:r>
              </a:p>
              <a:p>
                <a:pPr marL="685800" lvl="1">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19200"/>
                <a:ext cx="8839200" cy="5143500"/>
              </a:xfrm>
              <a:prstGeom prst="rect">
                <a:avLst/>
              </a:prstGeom>
              <a:blipFill>
                <a:blip r:embed="rId2"/>
                <a:stretch>
                  <a:fillRect l="-575" t="-739" r="-86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007423"/>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007423"/>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364673"/>
                <a:ext cx="8305800" cy="49747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364673"/>
                <a:ext cx="8305800" cy="4974771"/>
              </a:xfrm>
              <a:prstGeom prst="rect">
                <a:avLst/>
              </a:prstGeom>
              <a:blipFill>
                <a:blip r:embed="rId2"/>
                <a:stretch>
                  <a:fillRect l="-917"/>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78</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Ring-LWE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362200"/>
                <a:ext cx="8305800" cy="2895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b="0" i="1" kern="0" smtClean="0">
                        <a:latin typeface="Cambria Math" panose="02040503050406030204" pitchFamily="18" charset="0"/>
                      </a:rPr>
                      <m:t>𝑅</m:t>
                    </m:r>
                    <m:r>
                      <a:rPr lang="en-US" sz="2400" b="0" i="1" kern="0" smtClean="0">
                        <a:latin typeface="Cambria Math" panose="02040503050406030204" pitchFamily="18" charset="0"/>
                      </a:rPr>
                      <m:t>=</m:t>
                    </m:r>
                    <m:f>
                      <m:fPr>
                        <m:ctrlPr>
                          <a:rPr lang="en-US" sz="2400" b="0" i="1" kern="0" smtClean="0">
                            <a:latin typeface="Cambria Math" panose="02040503050406030204" pitchFamily="18" charset="0"/>
                          </a:rPr>
                        </m:ctrlPr>
                      </m:fPr>
                      <m:num>
                        <m:sSub>
                          <m:sSubPr>
                            <m:ctrlPr>
                              <a:rPr lang="en-US" sz="2400" b="0" i="1" kern="0" smtClean="0">
                                <a:latin typeface="Cambria Math" panose="02040503050406030204" pitchFamily="18" charset="0"/>
                              </a:rPr>
                            </m:ctrlPr>
                          </m:sSubPr>
                          <m:e>
                            <m:r>
                              <a:rPr lang="en-US" sz="2400" b="0" i="1" kern="0" smtClean="0">
                                <a:latin typeface="Cambria Math" panose="02040503050406030204" pitchFamily="18" charset="0"/>
                                <a:ea typeface="Cambria Math" panose="02040503050406030204" pitchFamily="18" charset="0"/>
                              </a:rPr>
                              <m:t>ℤ</m:t>
                            </m:r>
                          </m:e>
                          <m:sub>
                            <m:r>
                              <a:rPr lang="en-US" sz="2400" b="0" i="1" kern="0" smtClean="0">
                                <a:latin typeface="Cambria Math" panose="02040503050406030204" pitchFamily="18" charset="0"/>
                              </a:rPr>
                              <m:t>𝑞</m:t>
                            </m:r>
                          </m:sub>
                        </m:sSub>
                        <m:d>
                          <m:dPr>
                            <m:begChr m:val="["/>
                            <m:endChr m:val="]"/>
                            <m:ctrlPr>
                              <a:rPr lang="en-US" sz="2400" b="0" i="1" kern="0" smtClean="0">
                                <a:latin typeface="Cambria Math" panose="02040503050406030204" pitchFamily="18" charset="0"/>
                              </a:rPr>
                            </m:ctrlPr>
                          </m:dPr>
                          <m:e>
                            <m:r>
                              <a:rPr lang="en-US" sz="2400" b="0" i="1" kern="0" smtClean="0">
                                <a:latin typeface="Cambria Math" panose="02040503050406030204" pitchFamily="18" charset="0"/>
                              </a:rPr>
                              <m:t>𝑥</m:t>
                            </m:r>
                          </m:e>
                        </m:d>
                      </m:num>
                      <m:den>
                        <m:sSup>
                          <m:sSupPr>
                            <m:ctrlPr>
                              <a:rPr lang="en-US" sz="2400" b="0" i="1" kern="0" smtClean="0">
                                <a:latin typeface="Cambria Math" panose="02040503050406030204" pitchFamily="18" charset="0"/>
                              </a:rPr>
                            </m:ctrlPr>
                          </m:sSupPr>
                          <m:e>
                            <m:r>
                              <a:rPr lang="en-US" sz="2400" b="0" i="1" kern="0" smtClean="0">
                                <a:latin typeface="Cambria Math" panose="02040503050406030204" pitchFamily="18" charset="0"/>
                              </a:rPr>
                              <m:t>𝑥</m:t>
                            </m:r>
                          </m:e>
                          <m:sup>
                            <m:r>
                              <a:rPr lang="en-US" sz="2400" b="0" i="1" kern="0" smtClean="0">
                                <a:latin typeface="Cambria Math" panose="02040503050406030204" pitchFamily="18" charset="0"/>
                              </a:rPr>
                              <m:t>𝑛</m:t>
                            </m:r>
                          </m:sup>
                        </m:sSup>
                        <m:r>
                          <a:rPr lang="en-US" sz="2400" b="0" i="1" kern="0" smtClean="0">
                            <a:latin typeface="Cambria Math" panose="02040503050406030204" pitchFamily="18" charset="0"/>
                          </a:rPr>
                          <m:t>+1</m:t>
                        </m:r>
                      </m:den>
                    </m:f>
                    <m:r>
                      <a:rPr lang="en-US" sz="2400" b="0" i="1" kern="0" smtClean="0">
                        <a:latin typeface="Cambria Math" panose="02040503050406030204" pitchFamily="18" charset="0"/>
                      </a:rPr>
                      <m:t>, </m:t>
                    </m:r>
                    <m:r>
                      <a:rPr lang="en-US" sz="2400" b="0" i="1" kern="0" smtClean="0">
                        <a:latin typeface="Cambria Math" panose="02040503050406030204" pitchFamily="18" charset="0"/>
                      </a:rPr>
                      <m:t>𝑛</m:t>
                    </m:r>
                    <m:r>
                      <a:rPr lang="en-US" sz="2400" b="0" i="1" kern="0" smtClean="0">
                        <a:latin typeface="Cambria Math" panose="02040503050406030204" pitchFamily="18" charset="0"/>
                      </a:rPr>
                      <m:t>=</m:t>
                    </m:r>
                    <m:sSup>
                      <m:sSupPr>
                        <m:ctrlPr>
                          <a:rPr lang="en-US" sz="2400" b="0" i="1" kern="0" smtClean="0">
                            <a:latin typeface="Cambria Math" panose="02040503050406030204" pitchFamily="18" charset="0"/>
                          </a:rPr>
                        </m:ctrlPr>
                      </m:sSupPr>
                      <m:e>
                        <m:r>
                          <a:rPr lang="en-US" sz="2400" b="0" i="1" kern="0" smtClean="0">
                            <a:latin typeface="Cambria Math" panose="02040503050406030204" pitchFamily="18" charset="0"/>
                          </a:rPr>
                          <m:t>2</m:t>
                        </m:r>
                      </m:e>
                      <m:sup>
                        <m:r>
                          <a:rPr lang="en-US" sz="2400" b="0" i="1" kern="0" smtClea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b="0" i="1" kern="0" smtClean="0">
                        <a:latin typeface="Cambria Math" panose="02040503050406030204" pitchFamily="18" charset="0"/>
                      </a:rPr>
                      <m:t>𝑅</m:t>
                    </m:r>
                    <m:r>
                      <a:rPr lang="en-US" sz="2400" b="0" i="1" kern="0" smtClean="0">
                        <a:latin typeface="Cambria Math" panose="02040503050406030204" pitchFamily="18" charset="0"/>
                        <a:ea typeface="Cambria Math" panose="02040503050406030204" pitchFamily="18" charset="0"/>
                      </a:rPr>
                      <m:t>≈</m:t>
                    </m:r>
                    <m:sSup>
                      <m:sSupPr>
                        <m:ctrlPr>
                          <a:rPr lang="en-US" sz="2400" b="0" i="1" kern="0" smtClean="0">
                            <a:latin typeface="Cambria Math" panose="02040503050406030204" pitchFamily="18" charset="0"/>
                            <a:ea typeface="Cambria Math" panose="02040503050406030204" pitchFamily="18" charset="0"/>
                          </a:rPr>
                        </m:ctrlPr>
                      </m:sSupPr>
                      <m:e>
                        <m:sSub>
                          <m:sSubPr>
                            <m:ctrlPr>
                              <a:rPr lang="en-US" sz="2400" b="0" i="1" kern="0" smtClean="0">
                                <a:latin typeface="Cambria Math" panose="02040503050406030204" pitchFamily="18" charset="0"/>
                                <a:ea typeface="Cambria Math" panose="02040503050406030204" pitchFamily="18" charset="0"/>
                              </a:rPr>
                            </m:ctrlPr>
                          </m:sSubPr>
                          <m:e>
                            <m:r>
                              <a:rPr lang="en-US" sz="2400" b="0" i="1" kern="0" smtClean="0">
                                <a:latin typeface="Cambria Math" panose="02040503050406030204" pitchFamily="18" charset="0"/>
                                <a:ea typeface="Cambria Math" panose="02040503050406030204" pitchFamily="18" charset="0"/>
                              </a:rPr>
                              <m:t>ℤ</m:t>
                            </m:r>
                          </m:e>
                          <m:sub>
                            <m:r>
                              <a:rPr lang="en-US" sz="2400" b="0" i="1" kern="0" smtClean="0">
                                <a:latin typeface="Cambria Math" panose="02040503050406030204" pitchFamily="18" charset="0"/>
                                <a:ea typeface="Cambria Math" panose="02040503050406030204" pitchFamily="18" charset="0"/>
                              </a:rPr>
                              <m:t>𝑞</m:t>
                            </m:r>
                          </m:sub>
                        </m:sSub>
                      </m:e>
                      <m:sup>
                        <m:r>
                          <a:rPr lang="en-US" sz="2400" b="0" i="1" kern="0" smtClea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b="0" i="1" kern="0" smtClean="0">
                        <a:latin typeface="Cambria Math" panose="02040503050406030204" pitchFamily="18" charset="0"/>
                      </a:rPr>
                      <m:t>𝑎</m:t>
                    </m:r>
                    <m:r>
                      <a:rPr lang="en-US" sz="2400" b="0" i="1" kern="0" smtClean="0">
                        <a:latin typeface="Cambria Math" panose="02040503050406030204" pitchFamily="18" charset="0"/>
                        <a:ea typeface="Cambria Math" panose="02040503050406030204" pitchFamily="18" charset="0"/>
                      </a:rPr>
                      <m:t>∈</m:t>
                    </m:r>
                    <m:r>
                      <a:rPr lang="en-US" sz="2400" b="0" i="1" kern="0" smtClea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b="0" i="1" kern="0" smtClean="0">
                        <a:latin typeface="Cambria Math" panose="02040503050406030204" pitchFamily="18" charset="0"/>
                      </a:rPr>
                      <m:t>(</m:t>
                    </m:r>
                    <m:r>
                      <a:rPr lang="en-US" sz="2400" b="0" i="1" kern="0" smtClean="0">
                        <a:latin typeface="Cambria Math" panose="02040503050406030204" pitchFamily="18" charset="0"/>
                      </a:rPr>
                      <m:t>𝑎</m:t>
                    </m:r>
                    <m:r>
                      <a:rPr lang="en-US" sz="2400" b="0" i="1" kern="0" smtClea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b="0" i="1" kern="0" smtClea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b="0" i="0" kern="0" smtClean="0">
                        <a:latin typeface="Cambria Math" panose="02040503050406030204" pitchFamily="18" charset="0"/>
                        <a:ea typeface="Cambria Math" panose="02040503050406030204" pitchFamily="18" charset="0"/>
                      </a:rPr>
                      <m:t>a</m:t>
                    </m:r>
                    <m:r>
                      <a:rPr lang="en-US" sz="2400" i="1" kern="0" smtClean="0">
                        <a:latin typeface="Cambria Math" panose="02040503050406030204" pitchFamily="18" charset="0"/>
                        <a:ea typeface="Cambria Math" panose="02040503050406030204" pitchFamily="18" charset="0"/>
                      </a:rPr>
                      <m:t>∈</m:t>
                    </m:r>
                    <m:r>
                      <a:rPr lang="en-US" sz="2400" b="0" i="1" kern="0" smtClea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smtClean="0">
                        <a:latin typeface="Cambria Math" panose="02040503050406030204" pitchFamily="18" charset="0"/>
                      </a:rPr>
                      <m:t>𝑏</m:t>
                    </m:r>
                    <m:r>
                      <a:rPr lang="en-US" sz="2400" b="0" i="1" kern="0" smtClean="0">
                        <a:latin typeface="Cambria Math" panose="02040503050406030204" pitchFamily="18" charset="0"/>
                      </a:rPr>
                      <m:t>=</m:t>
                    </m:r>
                    <m:r>
                      <a:rPr lang="en-US" sz="2400" b="0" i="1" kern="0" smtClean="0">
                        <a:latin typeface="Cambria Math" panose="02040503050406030204" pitchFamily="18" charset="0"/>
                      </a:rPr>
                      <m:t>𝑎𝑠</m:t>
                    </m:r>
                    <m:r>
                      <a:rPr lang="en-US" sz="2400" b="0" i="1" kern="0" smtClean="0">
                        <a:latin typeface="Cambria Math" panose="02040503050406030204" pitchFamily="18" charset="0"/>
                      </a:rPr>
                      <m:t>+</m:t>
                    </m:r>
                    <m:r>
                      <a:rPr lang="en-US" sz="2400" b="0" i="1" kern="0" smtClea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b="0" i="0" kern="0" smtClean="0">
                        <a:latin typeface="Cambria Math" panose="02040503050406030204" pitchFamily="18" charset="0"/>
                        <a:ea typeface="Cambria Math" panose="02040503050406030204" pitchFamily="18" charset="0"/>
                      </a:rPr>
                      <m:t>s</m:t>
                    </m:r>
                    <m:r>
                      <a:rPr lang="en-US" sz="2400" b="0" i="0" kern="0" smtClean="0">
                        <a:latin typeface="Cambria Math" panose="02040503050406030204" pitchFamily="18" charset="0"/>
                        <a:ea typeface="Cambria Math" panose="02040503050406030204" pitchFamily="18" charset="0"/>
                      </a:rPr>
                      <m:t>,</m:t>
                    </m:r>
                    <m:r>
                      <m:rPr>
                        <m:sty m:val="p"/>
                      </m:rPr>
                      <a:rPr lang="en-US" sz="2400" b="0" i="0" kern="0" smtClea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b="0" i="1" kern="0" smtClea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b="0" i="1" kern="0" smtClea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smtClean="0">
                            <a:latin typeface="Cambria Math" panose="02040503050406030204" pitchFamily="18" charset="0"/>
                          </a:rPr>
                        </m:ctrlPr>
                      </m:sSubPr>
                      <m:e>
                        <m:r>
                          <a:rPr lang="en-US" sz="2400" b="0" i="1" kern="0" smtClean="0">
                            <a:latin typeface="Cambria Math" panose="02040503050406030204" pitchFamily="18" charset="0"/>
                          </a:rPr>
                          <m:t>𝐶𝑉𝑃</m:t>
                        </m:r>
                      </m:e>
                      <m:sub>
                        <m:r>
                          <a:rPr lang="en-US" sz="2400" i="1" kern="0" smtClea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362200"/>
                <a:ext cx="8305800" cy="2895600"/>
              </a:xfrm>
              <a:prstGeom prst="rect">
                <a:avLst/>
              </a:prstGeom>
              <a:blipFill>
                <a:blip r:embed="rId2"/>
                <a:stretch>
                  <a:fillRect l="-1223" b="-480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42536845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6788708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142875" y="1501181"/>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143500" y="213360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5851525" y="5483423"/>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80</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905000"/>
                <a:ext cx="85725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905000"/>
                <a:ext cx="8572500" cy="4343400"/>
              </a:xfrm>
              <a:prstGeom prst="rect">
                <a:avLst/>
              </a:prstGeom>
              <a:blipFill>
                <a:blip r:embed="rId2"/>
                <a:stretch>
                  <a:fillRect l="-889" t="-1749" r="-148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5018064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502229"/>
                <a:ext cx="85725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502229"/>
                <a:ext cx="8572500" cy="4724400"/>
              </a:xfrm>
              <a:prstGeom prst="rect">
                <a:avLst/>
              </a:prstGeom>
              <a:blipFill>
                <a:blip r:embed="rId2"/>
                <a:stretch>
                  <a:fillRect l="-741" t="-1609" r="-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2290517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67343760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114300" y="0"/>
            <a:ext cx="8610600" cy="990600"/>
          </a:xfrm>
        </p:spPr>
        <p:txBody>
          <a:bodyPr/>
          <a:lstStyle/>
          <a:p>
            <a:r>
              <a:rPr lang="en-US" sz="4000" dirty="0"/>
              <a:t>Some NIST Round 2 post quantum</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2000" dirty="0">
                <a:latin typeface="Calibri" panose="020F0502020204030204" pitchFamily="34" charset="0"/>
                <a:cs typeface="Calibri" panose="020F0502020204030204" pitchFamily="34" charset="0"/>
              </a:rPr>
              <a:t>Here are some of the NIST round 2 candidates and their parameters:</a:t>
            </a:r>
          </a:p>
          <a:p>
            <a:pPr lvl="1"/>
            <a:r>
              <a:rPr lang="en-US" sz="2000" dirty="0">
                <a:latin typeface="Calibri" panose="020F0502020204030204" pitchFamily="34" charset="0"/>
                <a:cs typeface="Calibri" panose="020F0502020204030204" pitchFamily="34" charset="0"/>
              </a:rPr>
              <a:t>New Hope uses ring-LWE with parameters q=12289, n=1024.</a:t>
            </a:r>
          </a:p>
          <a:p>
            <a:pPr lvl="1"/>
            <a:r>
              <a:rPr lang="en-US" sz="2000" dirty="0">
                <a:latin typeface="Calibri" panose="020F0502020204030204" pitchFamily="34" charset="0"/>
                <a:cs typeface="Calibri" panose="020F0502020204030204" pitchFamily="34" charset="0"/>
              </a:rPr>
              <a:t>Frodo uses LWE on unstructured lattices, based on LWE, n=752, q=2</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error rate: 2</a:t>
            </a:r>
            <a:r>
              <a:rPr lang="en-US" sz="2000" baseline="30000" dirty="0">
                <a:latin typeface="Calibri" panose="020F0502020204030204" pitchFamily="34" charset="0"/>
                <a:cs typeface="Calibri" panose="020F0502020204030204" pitchFamily="34" charset="0"/>
              </a:rPr>
              <a:t>-36</a:t>
            </a:r>
            <a:r>
              <a:rPr lang="en-US" sz="2000" dirty="0">
                <a:latin typeface="Calibri" panose="020F0502020204030204" pitchFamily="34" charset="0"/>
                <a:cs typeface="Calibri" panose="020F0502020204030204" pitchFamily="34" charset="0"/>
              </a:rPr>
              <a:t>. </a:t>
            </a:r>
          </a:p>
          <a:p>
            <a:pPr lvl="1"/>
            <a:r>
              <a:rPr lang="en-US" sz="2000" dirty="0">
                <a:latin typeface="Calibri" panose="020F0502020204030204" pitchFamily="34" charset="0"/>
                <a:cs typeface="Calibri" panose="020F0502020204030204" pitchFamily="34" charset="0"/>
              </a:rPr>
              <a:t>NTRU uses NTRU, n =1024, 𝑁=743, 𝑞=2048, d</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=11, d</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=11 for 256-bit security.</a:t>
            </a:r>
          </a:p>
          <a:p>
            <a:pPr lvl="1"/>
            <a:r>
              <a:rPr lang="en-US" sz="2000" dirty="0">
                <a:latin typeface="Calibri" panose="020F0502020204030204" pitchFamily="34" charset="0"/>
                <a:cs typeface="Calibri" panose="020F0502020204030204" pitchFamily="34" charset="0"/>
              </a:rPr>
              <a:t>Classic </a:t>
            </a:r>
            <a:r>
              <a:rPr lang="en-US" sz="2000" dirty="0" err="1">
                <a:latin typeface="Calibri" panose="020F0502020204030204" pitchFamily="34" charset="0"/>
                <a:cs typeface="Calibri" panose="020F0502020204030204" pitchFamily="34" charset="0"/>
              </a:rPr>
              <a:t>McEliece</a:t>
            </a:r>
            <a:r>
              <a:rPr lang="en-US" sz="2000" dirty="0">
                <a:latin typeface="Calibri" panose="020F0502020204030204" pitchFamily="34" charset="0"/>
                <a:cs typeface="Calibri" panose="020F0502020204030204" pitchFamily="34" charset="0"/>
              </a:rPr>
              <a:t>: n=6960, k=5413, t=119 with </a:t>
            </a:r>
            <a:r>
              <a:rPr lang="en-US" sz="2000" dirty="0" err="1">
                <a:latin typeface="Calibri" panose="020F0502020204030204" pitchFamily="34" charset="0"/>
                <a:cs typeface="Calibri" panose="020F0502020204030204" pitchFamily="34" charset="0"/>
              </a:rPr>
              <a:t>Goppa</a:t>
            </a:r>
            <a:r>
              <a:rPr lang="en-US" sz="2000" dirty="0">
                <a:latin typeface="Calibri" panose="020F0502020204030204" pitchFamily="34" charset="0"/>
                <a:cs typeface="Calibri" panose="020F0502020204030204" pitchFamily="34" charset="0"/>
              </a:rPr>
              <a:t> code, key size 8MB (!).</a:t>
            </a:r>
          </a:p>
          <a:p>
            <a:r>
              <a:rPr lang="en-US" sz="2000" dirty="0">
                <a:latin typeface="Calibri" panose="020F0502020204030204" pitchFamily="34" charset="0"/>
                <a:cs typeface="Calibri" panose="020F0502020204030204" pitchFamily="34" charset="0"/>
              </a:rPr>
              <a:t>There was a lot of work tweaking parameters for speed and lots of clever optimizations.  Of course, the motivation was to avoid public key vulnerability to quantum computer-based attacks.</a:t>
            </a:r>
          </a:p>
          <a:p>
            <a:r>
              <a:rPr lang="en-US" sz="2000" dirty="0">
                <a:latin typeface="Calibri" panose="020F0502020204030204" pitchFamily="34" charset="0"/>
                <a:cs typeface="Calibri" panose="020F0502020204030204" pitchFamily="34" charset="0"/>
              </a:rPr>
              <a:t>All these systems are slower and have larger key sizes than current public key systems.</a:t>
            </a:r>
          </a:p>
          <a:p>
            <a:endParaRPr lang="en-US" sz="2000" dirty="0"/>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328570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0"/>
            <a:ext cx="8610600" cy="990600"/>
          </a:xfrm>
        </p:spPr>
        <p:txBody>
          <a:bodyPr/>
          <a:lstStyle/>
          <a:p>
            <a:r>
              <a:rPr lang="en-US" sz="4000" dirty="0"/>
              <a:t>Some NIST Round 3</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46952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46952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Tree>
    <p:extLst>
      <p:ext uri="{BB962C8B-B14F-4D97-AF65-F5344CB8AC3E}">
        <p14:creationId xmlns:p14="http://schemas.microsoft.com/office/powerpoint/2010/main" val="120142363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85</a:t>
            </a:fld>
            <a:endParaRPr lang="en-US" dirty="0"/>
          </a:p>
        </p:txBody>
      </p:sp>
      <p:sp>
        <p:nvSpPr>
          <p:cNvPr id="155652" name="Rectangle 2"/>
          <p:cNvSpPr>
            <a:spLocks noGrp="1" noChangeArrowheads="1"/>
          </p:cNvSpPr>
          <p:nvPr>
            <p:ph type="title"/>
          </p:nvPr>
        </p:nvSpPr>
        <p:spPr>
          <a:xfrm>
            <a:off x="627009" y="381000"/>
            <a:ext cx="6685347" cy="742950"/>
          </a:xfrm>
        </p:spPr>
        <p:txBody>
          <a:bodyPr>
            <a:normAutofit fontScale="90000"/>
          </a:bodyPr>
          <a:lstStyle/>
          <a:p>
            <a:r>
              <a:rPr lang="en-US" b="1"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57201" y="1600200"/>
                <a:ext cx="7924800" cy="4011634"/>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57201" y="1600200"/>
                <a:ext cx="7924800" cy="4011634"/>
              </a:xfrm>
              <a:prstGeom prst="rect">
                <a:avLst/>
              </a:prstGeom>
              <a:blipFill>
                <a:blip r:embed="rId2"/>
                <a:stretch>
                  <a:fillRect l="-112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356462" cy="230832"/>
          </a:xfrm>
          <a:prstGeom prst="rect">
            <a:avLst/>
          </a:prstGeom>
          <a:noFill/>
        </p:spPr>
        <p:txBody>
          <a:bodyPr wrap="none" rtlCol="0">
            <a:spAutoFit/>
          </a:bodyPr>
          <a:lstStyle/>
          <a:p>
            <a:r>
              <a:rPr lang="en-US" sz="900" dirty="0"/>
              <a:t>From Heiko </a:t>
            </a:r>
            <a:r>
              <a:rPr lang="en-US" sz="900" dirty="0" err="1"/>
              <a:t>Knopse</a:t>
            </a:r>
            <a:endParaRPr lang="en-US" sz="900" dirty="0"/>
          </a:p>
        </p:txBody>
      </p:sp>
    </p:spTree>
    <p:extLst>
      <p:ext uri="{BB962C8B-B14F-4D97-AF65-F5344CB8AC3E}">
        <p14:creationId xmlns:p14="http://schemas.microsoft.com/office/powerpoint/2010/main" val="387006824"/>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86</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4000" b="1" dirty="0">
                <a:cs typeface="Calibri" panose="020F0502020204030204" pitchFamily="34" charset="0"/>
              </a:rPr>
              <a:t>Ring-LWE</a:t>
            </a:r>
            <a:endParaRPr lang="en-US" sz="2700" b="1"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52662" y="1905000"/>
                <a:ext cx="8434137" cy="3505199"/>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rPr>
                      <m:t>=</m:t>
                    </m:r>
                    <m:f>
                      <m:fPr>
                        <m:ctrlPr>
                          <a:rPr lang="en-US" sz="2400" i="1" kern="0">
                            <a:latin typeface="Cambria Math" panose="02040503050406030204" pitchFamily="18" charset="0"/>
                          </a:rPr>
                        </m:ctrlPr>
                      </m:fPr>
                      <m:num>
                        <m:sSub>
                          <m:sSubPr>
                            <m:ctrlPr>
                              <a:rPr lang="en-US" sz="2400" i="1" kern="0">
                                <a:latin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rPr>
                              <m:t>𝑞</m:t>
                            </m:r>
                          </m:sub>
                        </m:sSub>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𝑥</m:t>
                            </m:r>
                          </m:e>
                        </m:d>
                      </m:num>
                      <m:den>
                        <m:sSup>
                          <m:sSupPr>
                            <m:ctrlPr>
                              <a:rPr lang="en-US" sz="2400" i="1" kern="0">
                                <a:latin typeface="Cambria Math" panose="02040503050406030204" pitchFamily="18" charset="0"/>
                              </a:rPr>
                            </m:ctrlPr>
                          </m:sSupPr>
                          <m:e>
                            <m:r>
                              <a:rPr lang="en-US" sz="2400" i="1" kern="0">
                                <a:latin typeface="Cambria Math" panose="02040503050406030204" pitchFamily="18" charset="0"/>
                              </a:rPr>
                              <m:t>𝑥</m:t>
                            </m:r>
                          </m:e>
                          <m:sup>
                            <m:r>
                              <a:rPr lang="en-US" sz="2400" i="1" kern="0">
                                <a:latin typeface="Cambria Math" panose="02040503050406030204" pitchFamily="18" charset="0"/>
                              </a:rPr>
                              <m:t>𝑛</m:t>
                            </m:r>
                          </m:sup>
                        </m:sSup>
                        <m:r>
                          <a:rPr lang="en-US" sz="2400" i="1" kern="0">
                            <a:latin typeface="Cambria Math" panose="02040503050406030204" pitchFamily="18" charset="0"/>
                          </a:rPr>
                          <m:t>+1</m:t>
                        </m:r>
                      </m:den>
                    </m:f>
                    <m:r>
                      <a:rPr lang="en-US" sz="2400" i="1" kern="0">
                        <a:latin typeface="Cambria Math" panose="02040503050406030204" pitchFamily="18" charset="0"/>
                      </a:rPr>
                      <m:t>, </m:t>
                    </m:r>
                    <m:r>
                      <a:rPr lang="en-US" sz="2400" i="1" kern="0">
                        <a:latin typeface="Cambria Math" panose="02040503050406030204" pitchFamily="18" charset="0"/>
                      </a:rPr>
                      <m:t>𝑛</m:t>
                    </m:r>
                    <m:r>
                      <a:rPr lang="en-US" sz="2400" i="1" kern="0">
                        <a:latin typeface="Cambria Math" panose="02040503050406030204" pitchFamily="18" charset="0"/>
                      </a:rPr>
                      <m:t>=</m:t>
                    </m:r>
                    <m:sSup>
                      <m:sSupPr>
                        <m:ctrlPr>
                          <a:rPr lang="en-US" sz="2400" i="1" kern="0">
                            <a:latin typeface="Cambria Math" panose="02040503050406030204" pitchFamily="18" charset="0"/>
                          </a:rPr>
                        </m:ctrlPr>
                      </m:sSupPr>
                      <m:e>
                        <m:r>
                          <a:rPr lang="en-US" sz="2400" i="1" kern="0">
                            <a:latin typeface="Cambria Math" panose="02040503050406030204" pitchFamily="18" charset="0"/>
                          </a:rPr>
                          <m:t>2</m:t>
                        </m:r>
                      </m:e>
                      <m:sup>
                        <m:r>
                          <a:rPr lang="en-US" sz="2400" i="1" ker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sSup>
                      <m:sSupPr>
                        <m:ctrlPr>
                          <a:rPr lang="en-US" sz="2400" i="1" kern="0">
                            <a:latin typeface="Cambria Math" panose="02040503050406030204" pitchFamily="18" charset="0"/>
                            <a:ea typeface="Cambria Math" panose="02040503050406030204" pitchFamily="18" charset="0"/>
                          </a:rPr>
                        </m:ctrlPr>
                      </m:sSupPr>
                      <m:e>
                        <m:sSub>
                          <m:sSubPr>
                            <m:ctrlPr>
                              <a:rPr lang="en-US" sz="2400" i="1" kern="0">
                                <a:latin typeface="Cambria Math" panose="02040503050406030204" pitchFamily="18" charset="0"/>
                                <a:ea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ea typeface="Cambria Math" panose="02040503050406030204" pitchFamily="18" charset="0"/>
                              </a:rPr>
                              <m:t>𝑞</m:t>
                            </m:r>
                          </m:sub>
                        </m:sSub>
                      </m:e>
                      <m:sup>
                        <m:r>
                          <a:rPr lang="en-US" sz="2400" i="1" ker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𝑎</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i="1" kern="0">
                        <a:latin typeface="Cambria Math" panose="02040503050406030204" pitchFamily="18" charset="0"/>
                      </a:rPr>
                      <m:t>(</m:t>
                    </m:r>
                    <m:r>
                      <a:rPr lang="en-US" sz="2400" i="1" kern="0">
                        <a:latin typeface="Cambria Math" panose="02040503050406030204" pitchFamily="18" charset="0"/>
                      </a:rPr>
                      <m:t>𝑎</m:t>
                    </m:r>
                    <m:r>
                      <a:rPr lang="en-US" sz="2400" i="1" ker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i="1" ker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a</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a:latin typeface="Cambria Math" panose="02040503050406030204" pitchFamily="18" charset="0"/>
                      </a:rPr>
                      <m:t>𝑏</m:t>
                    </m:r>
                    <m:r>
                      <a:rPr lang="en-US" sz="2400" i="1" kern="0">
                        <a:latin typeface="Cambria Math" panose="02040503050406030204" pitchFamily="18" charset="0"/>
                      </a:rPr>
                      <m:t>=</m:t>
                    </m:r>
                    <m:r>
                      <a:rPr lang="en-US" sz="2400" i="1" kern="0">
                        <a:latin typeface="Cambria Math" panose="02040503050406030204" pitchFamily="18" charset="0"/>
                      </a:rPr>
                      <m:t>𝑎𝑠</m:t>
                    </m:r>
                    <m:r>
                      <a:rPr lang="en-US" sz="2400" i="1" kern="0">
                        <a:latin typeface="Cambria Math" panose="02040503050406030204" pitchFamily="18" charset="0"/>
                      </a:rPr>
                      <m:t>+</m:t>
                    </m:r>
                    <m:r>
                      <a:rPr lang="en-US" sz="2400" i="1" ker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s</m:t>
                    </m:r>
                    <m:r>
                      <a:rPr lang="en-US" sz="2400" kern="0">
                        <a:latin typeface="Cambria Math" panose="02040503050406030204" pitchFamily="18" charset="0"/>
                        <a:ea typeface="Cambria Math" panose="02040503050406030204" pitchFamily="18" charset="0"/>
                      </a:rPr>
                      <m:t>,</m:t>
                    </m:r>
                    <m:r>
                      <m:rPr>
                        <m:sty m:val="p"/>
                      </m:rPr>
                      <a:rPr lang="en-US" sz="2400" ker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i="1" ker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a:latin typeface="Cambria Math" panose="02040503050406030204" pitchFamily="18" charset="0"/>
                          </a:rPr>
                        </m:ctrlPr>
                      </m:sSubPr>
                      <m:e>
                        <m:r>
                          <a:rPr lang="en-US" sz="2400" i="1" kern="0">
                            <a:latin typeface="Cambria Math" panose="02040503050406030204" pitchFamily="18" charset="0"/>
                          </a:rPr>
                          <m:t>𝐶𝑉𝑃</m:t>
                        </m:r>
                      </m:e>
                      <m:sub>
                        <m:r>
                          <a:rPr lang="en-US" sz="2400" i="1" ker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52662" y="1905000"/>
                <a:ext cx="8434137" cy="3505199"/>
              </a:xfrm>
              <a:prstGeom prst="rect">
                <a:avLst/>
              </a:prstGeom>
              <a:blipFill>
                <a:blip r:embed="rId2"/>
                <a:stretch>
                  <a:fillRect l="-135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3810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kern="0" dirty="0">
                <a:latin typeface="+mj-lt"/>
                <a:cs typeface="Calibri" panose="020F0502020204030204" pitchFamily="34" charset="0"/>
              </a:rPr>
              <a:t>Some common features of </a:t>
            </a:r>
            <a:r>
              <a:rPr lang="en-US" kern="0" dirty="0" err="1">
                <a:latin typeface="+mj-lt"/>
                <a:cs typeface="Calibri" panose="020F0502020204030204" pitchFamily="34" charset="0"/>
              </a:rPr>
              <a:t>Dilithium</a:t>
            </a:r>
            <a:r>
              <a:rPr lang="en-US" kern="0" dirty="0">
                <a:latin typeface="+mj-lt"/>
                <a:cs typeface="Calibri" panose="020F0502020204030204" pitchFamily="34" charset="0"/>
              </a:rPr>
              <a:t> and </a:t>
            </a:r>
            <a:r>
              <a:rPr lang="en-US" kern="0" dirty="0" err="1">
                <a:latin typeface="+mj-lt"/>
                <a:cs typeface="Calibri" panose="020F0502020204030204" pitchFamily="34" charset="0"/>
              </a:rPr>
              <a:t>Kyber</a:t>
            </a:r>
            <a:endParaRPr lang="en-US"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764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400" i="1">
                            <a:latin typeface="Cambria Math" panose="02040503050406030204" pitchFamily="18" charset="0"/>
                            <a:cs typeface="Calibri" panose="020F0502020204030204" pitchFamily="34" charset="0"/>
                            <a:sym typeface="Arial"/>
                          </a:rPr>
                        </m:ctrlPr>
                      </m:sSubPr>
                      <m:e>
                        <m:r>
                          <a:rPr lang="en-US" sz="24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400" i="1">
                            <a:latin typeface="Cambria Math" panose="02040503050406030204" pitchFamily="18" charset="0"/>
                            <a:cs typeface="Calibri" panose="020F0502020204030204" pitchFamily="34" charset="0"/>
                            <a:sym typeface="Arial"/>
                          </a:rPr>
                          <m:t>𝑝</m:t>
                        </m:r>
                      </m:sub>
                    </m:sSub>
                    <m:d>
                      <m:dPr>
                        <m:begChr m:val="["/>
                        <m:endChr m:val="]"/>
                        <m:ctrlPr>
                          <a:rPr lang="en-US" sz="2400" i="1">
                            <a:latin typeface="Cambria Math" panose="02040503050406030204" pitchFamily="18" charset="0"/>
                            <a:cs typeface="Calibri" panose="020F0502020204030204" pitchFamily="34" charset="0"/>
                            <a:sym typeface="Arial"/>
                          </a:rPr>
                        </m:ctrlPr>
                      </m:dPr>
                      <m:e>
                        <m:r>
                          <a:rPr lang="en-US" sz="2400" i="1">
                            <a:latin typeface="Cambria Math" panose="02040503050406030204" pitchFamily="18" charset="0"/>
                            <a:cs typeface="Calibri" panose="020F0502020204030204" pitchFamily="34" charset="0"/>
                            <a:sym typeface="Arial"/>
                          </a:rPr>
                          <m:t>𝑥</m:t>
                        </m:r>
                      </m:e>
                    </m:d>
                    <m:r>
                      <a:rPr lang="en-US" sz="2400" i="1">
                        <a:latin typeface="Cambria Math" panose="02040503050406030204" pitchFamily="18" charset="0"/>
                        <a:cs typeface="Calibri" panose="020F0502020204030204" pitchFamily="34" charset="0"/>
                        <a:sym typeface="Arial"/>
                      </a:rPr>
                      <m:t>/(</m:t>
                    </m:r>
                    <m:sSup>
                      <m:sSupPr>
                        <m:ctrlPr>
                          <a:rPr lang="en-US" sz="2400" i="1">
                            <a:latin typeface="Cambria Math" panose="02040503050406030204" pitchFamily="18" charset="0"/>
                            <a:cs typeface="Calibri" panose="020F0502020204030204" pitchFamily="34" charset="0"/>
                            <a:sym typeface="Arial"/>
                          </a:rPr>
                        </m:ctrlPr>
                      </m:sSupPr>
                      <m:e>
                        <m:r>
                          <a:rPr lang="en-US" sz="2400" i="1">
                            <a:latin typeface="Cambria Math" panose="02040503050406030204" pitchFamily="18" charset="0"/>
                            <a:cs typeface="Calibri" panose="020F0502020204030204" pitchFamily="34" charset="0"/>
                            <a:sym typeface="Arial"/>
                          </a:rPr>
                          <m:t>𝑥</m:t>
                        </m:r>
                      </m:e>
                      <m:sup>
                        <m:r>
                          <a:rPr lang="en-US" sz="2400" i="1">
                            <a:latin typeface="Cambria Math" panose="02040503050406030204" pitchFamily="18" charset="0"/>
                            <a:cs typeface="Calibri" panose="020F0502020204030204" pitchFamily="34" charset="0"/>
                            <a:sym typeface="Arial"/>
                          </a:rPr>
                          <m:t>𝑛</m:t>
                        </m:r>
                      </m:sup>
                    </m:sSup>
                    <m:r>
                      <a:rPr lang="en-US" sz="2400" i="1">
                        <a:latin typeface="Cambria Math" panose="02040503050406030204" pitchFamily="18" charset="0"/>
                        <a:cs typeface="Calibri" panose="020F0502020204030204" pitchFamily="34" charset="0"/>
                        <a:sym typeface="Arial"/>
                      </a:rPr>
                      <m:t>+1)</m:t>
                    </m:r>
                  </m:oMath>
                </a14:m>
                <a:r>
                  <a:rPr lang="en-US" sz="24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2400" i="1">
                        <a:solidFill>
                          <a:schemeClr val="tx1"/>
                        </a:solidFill>
                        <a:latin typeface="Cambria Math" panose="02040503050406030204" pitchFamily="18" charset="0"/>
                        <a:cs typeface="Calibri" panose="020F0502020204030204" pitchFamily="34" charset="0"/>
                        <a:sym typeface="Arial"/>
                      </a:rPr>
                      <m:t>𝑝</m:t>
                    </m:r>
                    <m:r>
                      <a:rPr lang="en-US" sz="2400" i="1">
                        <a:solidFill>
                          <a:schemeClr val="tx1"/>
                        </a:solidFill>
                        <a:latin typeface="Cambria Math" panose="02040503050406030204" pitchFamily="18" charset="0"/>
                        <a:cs typeface="Calibri" panose="020F0502020204030204" pitchFamily="34" charset="0"/>
                        <a:sym typeface="Arial"/>
                      </a:rPr>
                      <m:t>=3329</m:t>
                    </m:r>
                  </m:oMath>
                </a14:m>
                <a:r>
                  <a:rPr lang="en-US" sz="2400" dirty="0">
                    <a:solidFill>
                      <a:schemeClr val="tx1"/>
                    </a:solidFill>
                    <a:latin typeface="Calibri" panose="020F0502020204030204" pitchFamily="34" charset="0"/>
                    <a:cs typeface="Calibri" panose="020F0502020204030204" pitchFamily="34" charset="0"/>
                    <a:sym typeface="Arial"/>
                  </a:rPr>
                  <a:t> for </a:t>
                </a:r>
                <a:r>
                  <a:rPr lang="en-US" sz="2400" dirty="0" err="1">
                    <a:solidFill>
                      <a:schemeClr val="tx1"/>
                    </a:solidFill>
                    <a:latin typeface="Calibri" panose="020F0502020204030204" pitchFamily="34" charset="0"/>
                    <a:cs typeface="Calibri" panose="020F0502020204030204" pitchFamily="34" charset="0"/>
                    <a:sym typeface="Arial"/>
                  </a:rPr>
                  <a:t>Kyber</a:t>
                </a:r>
                <a:endParaRPr lang="en-US" sz="24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400" i="1">
                        <a:solidFill>
                          <a:schemeClr val="tx1"/>
                        </a:solidFill>
                        <a:latin typeface="Cambria Math" panose="02040503050406030204" pitchFamily="18" charset="0"/>
                        <a:cs typeface="Calibri" panose="020F0502020204030204" pitchFamily="34" charset="0"/>
                        <a:sym typeface="Arial"/>
                      </a:rPr>
                      <m:t>𝑝</m:t>
                    </m:r>
                    <m:r>
                      <a:rPr lang="en-US" sz="2400" i="1">
                        <a:solidFill>
                          <a:schemeClr val="tx1"/>
                        </a:solidFill>
                        <a:latin typeface="Cambria Math" panose="02040503050406030204" pitchFamily="18" charset="0"/>
                        <a:cs typeface="Calibri" panose="020F0502020204030204" pitchFamily="34" charset="0"/>
                        <a:sym typeface="Arial"/>
                      </a:rPr>
                      <m:t>=</m:t>
                    </m:r>
                    <m:sSup>
                      <m:sSupPr>
                        <m:ctrlPr>
                          <a:rPr lang="en-US" sz="2400" i="1">
                            <a:solidFill>
                              <a:schemeClr val="tx1"/>
                            </a:solidFill>
                            <a:latin typeface="Cambria Math" panose="02040503050406030204" pitchFamily="18" charset="0"/>
                            <a:cs typeface="Calibri" panose="020F0502020204030204" pitchFamily="34" charset="0"/>
                            <a:sym typeface="Arial"/>
                          </a:rPr>
                        </m:ctrlPr>
                      </m:sSupPr>
                      <m:e>
                        <m:r>
                          <a:rPr lang="en-US" sz="2400" i="1">
                            <a:solidFill>
                              <a:schemeClr val="tx1"/>
                            </a:solidFill>
                            <a:latin typeface="Cambria Math" panose="02040503050406030204" pitchFamily="18" charset="0"/>
                            <a:cs typeface="Calibri" panose="020F0502020204030204" pitchFamily="34" charset="0"/>
                            <a:sym typeface="Arial"/>
                          </a:rPr>
                          <m:t>2</m:t>
                        </m:r>
                      </m:e>
                      <m:sup>
                        <m:r>
                          <a:rPr lang="en-US" sz="2400" i="1">
                            <a:solidFill>
                              <a:schemeClr val="tx1"/>
                            </a:solidFill>
                            <a:latin typeface="Cambria Math" panose="02040503050406030204" pitchFamily="18" charset="0"/>
                            <a:cs typeface="Calibri" panose="020F0502020204030204" pitchFamily="34" charset="0"/>
                            <a:sym typeface="Arial"/>
                          </a:rPr>
                          <m:t>23</m:t>
                        </m:r>
                      </m:sup>
                    </m:sSup>
                    <m:r>
                      <a:rPr lang="en-US" sz="2400" i="1">
                        <a:solidFill>
                          <a:schemeClr val="tx1"/>
                        </a:solidFill>
                        <a:latin typeface="Cambria Math" panose="02040503050406030204" pitchFamily="18" charset="0"/>
                        <a:cs typeface="Calibri" panose="020F0502020204030204" pitchFamily="34" charset="0"/>
                        <a:sym typeface="Arial"/>
                      </a:rPr>
                      <m:t>−</m:t>
                    </m:r>
                    <m:sSup>
                      <m:sSupPr>
                        <m:ctrlPr>
                          <a:rPr lang="en-US" sz="2400" i="1">
                            <a:solidFill>
                              <a:schemeClr val="tx1"/>
                            </a:solidFill>
                            <a:latin typeface="Cambria Math" panose="02040503050406030204" pitchFamily="18" charset="0"/>
                            <a:cs typeface="Calibri" panose="020F0502020204030204" pitchFamily="34" charset="0"/>
                            <a:sym typeface="Arial"/>
                          </a:rPr>
                        </m:ctrlPr>
                      </m:sSupPr>
                      <m:e>
                        <m:r>
                          <a:rPr lang="en-US" sz="2400" i="1">
                            <a:solidFill>
                              <a:schemeClr val="tx1"/>
                            </a:solidFill>
                            <a:latin typeface="Cambria Math" panose="02040503050406030204" pitchFamily="18" charset="0"/>
                            <a:cs typeface="Calibri" panose="020F0502020204030204" pitchFamily="34" charset="0"/>
                            <a:sym typeface="Arial"/>
                          </a:rPr>
                          <m:t>2</m:t>
                        </m:r>
                      </m:e>
                      <m:sup>
                        <m:r>
                          <a:rPr lang="en-US" sz="2400" i="1">
                            <a:solidFill>
                              <a:schemeClr val="tx1"/>
                            </a:solidFill>
                            <a:latin typeface="Cambria Math" panose="02040503050406030204" pitchFamily="18" charset="0"/>
                            <a:cs typeface="Calibri" panose="020F0502020204030204" pitchFamily="34" charset="0"/>
                            <a:sym typeface="Arial"/>
                          </a:rPr>
                          <m:t>13</m:t>
                        </m:r>
                      </m:sup>
                    </m:sSup>
                    <m:r>
                      <a:rPr lang="en-US" sz="2400" i="1">
                        <a:solidFill>
                          <a:schemeClr val="tx1"/>
                        </a:solidFill>
                        <a:latin typeface="Cambria Math" panose="02040503050406030204" pitchFamily="18" charset="0"/>
                        <a:cs typeface="Calibri" panose="020F0502020204030204" pitchFamily="34" charset="0"/>
                        <a:sym typeface="Arial"/>
                      </a:rPr>
                      <m:t>+1</m:t>
                    </m:r>
                  </m:oMath>
                </a14:m>
                <a:r>
                  <a:rPr lang="en-US" sz="2400" dirty="0">
                    <a:solidFill>
                      <a:schemeClr val="tx1"/>
                    </a:solidFill>
                    <a:latin typeface="Calibri" panose="020F0502020204030204" pitchFamily="34" charset="0"/>
                    <a:cs typeface="Calibri" panose="020F0502020204030204" pitchFamily="34" charset="0"/>
                    <a:sym typeface="Arial"/>
                  </a:rPr>
                  <a:t> for </a:t>
                </a:r>
                <a:r>
                  <a:rPr lang="en-US" sz="2400" dirty="0" err="1">
                    <a:solidFill>
                      <a:schemeClr val="tx1"/>
                    </a:solidFill>
                    <a:latin typeface="Calibri" panose="020F0502020204030204" pitchFamily="34" charset="0"/>
                    <a:cs typeface="Calibri" panose="020F0502020204030204" pitchFamily="34" charset="0"/>
                    <a:sym typeface="Arial"/>
                  </a:rPr>
                  <a:t>Dilithium</a:t>
                </a:r>
                <a:endParaRPr lang="en-US" sz="24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4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400" i="1">
                        <a:latin typeface="Cambria Math" panose="02040503050406030204" pitchFamily="18" charset="0"/>
                        <a:cs typeface="Calibri" panose="020F0502020204030204" pitchFamily="34" charset="0"/>
                        <a:sym typeface="Arial"/>
                      </a:rPr>
                      <m:t>𝑛</m:t>
                    </m:r>
                    <m:r>
                      <a:rPr lang="en-US" sz="2400" i="1">
                        <a:latin typeface="Cambria Math" panose="02040503050406030204" pitchFamily="18" charset="0"/>
                        <a:cs typeface="Calibri" panose="020F0502020204030204" pitchFamily="34" charset="0"/>
                        <a:sym typeface="Arial"/>
                      </a:rPr>
                      <m:t>=256</m:t>
                    </m:r>
                  </m:oMath>
                </a14:m>
                <a:r>
                  <a:rPr lang="en-US" sz="2400" dirty="0">
                    <a:latin typeface="Calibri" panose="020F0502020204030204" pitchFamily="34" charset="0"/>
                    <a:cs typeface="Calibri" panose="020F0502020204030204" pitchFamily="34" charset="0"/>
                    <a:sym typeface="Arial"/>
                  </a:rPr>
                  <a:t> in both cases and there is a primitive 512</a:t>
                </a:r>
                <a:r>
                  <a:rPr lang="en-US" sz="2400" baseline="30000" dirty="0">
                    <a:latin typeface="Calibri" panose="020F0502020204030204" pitchFamily="34" charset="0"/>
                    <a:cs typeface="Calibri" panose="020F0502020204030204" pitchFamily="34" charset="0"/>
                    <a:sym typeface="Arial"/>
                  </a:rPr>
                  <a:t>th</a:t>
                </a:r>
                <a:r>
                  <a:rPr lang="en-US" sz="2400" dirty="0">
                    <a:latin typeface="Calibri" panose="020F0502020204030204" pitchFamily="34" charset="0"/>
                    <a:cs typeface="Calibri" panose="020F0502020204030204" pitchFamily="34" charset="0"/>
                    <a:sym typeface="Arial"/>
                  </a:rPr>
                  <a:t> root of unity for both primes (You are not expected to understand this).</a:t>
                </a:r>
              </a:p>
              <a:p>
                <a:pPr marL="815579" lvl="2" indent="-257175">
                  <a:spcBef>
                    <a:spcPts val="300"/>
                  </a:spcBef>
                  <a:buClr>
                    <a:srgbClr val="000000">
                      <a:lumMod val="60000"/>
                      <a:lumOff val="40000"/>
                    </a:srgbClr>
                  </a:buClr>
                </a:pPr>
                <a:r>
                  <a:rPr lang="en-US" sz="24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400" i="1">
                            <a:solidFill>
                              <a:schemeClr val="tx1"/>
                            </a:solidFill>
                            <a:latin typeface="Cambria Math" panose="02040503050406030204" pitchFamily="18" charset="0"/>
                            <a:cs typeface="Calibri" panose="020F0502020204030204" pitchFamily="34" charset="0"/>
                            <a:sym typeface="Arial"/>
                          </a:rPr>
                        </m:ctrlPr>
                      </m:sSupPr>
                      <m:e>
                        <m:r>
                          <a:rPr lang="en-US" sz="2400" i="1">
                            <a:solidFill>
                              <a:schemeClr val="tx1"/>
                            </a:solidFill>
                            <a:latin typeface="Cambria Math" panose="02040503050406030204" pitchFamily="18" charset="0"/>
                            <a:cs typeface="Calibri" panose="020F0502020204030204" pitchFamily="34" charset="0"/>
                            <a:sym typeface="Arial"/>
                          </a:rPr>
                          <m:t>𝑥</m:t>
                        </m:r>
                      </m:e>
                      <m:sup>
                        <m:r>
                          <a:rPr lang="en-US" sz="2400" i="1">
                            <a:solidFill>
                              <a:schemeClr val="tx1"/>
                            </a:solidFill>
                            <a:latin typeface="Cambria Math" panose="02040503050406030204" pitchFamily="18" charset="0"/>
                            <a:cs typeface="Calibri" panose="020F0502020204030204" pitchFamily="34" charset="0"/>
                            <a:sym typeface="Arial"/>
                          </a:rPr>
                          <m:t>𝑛</m:t>
                        </m:r>
                      </m:sup>
                    </m:sSup>
                    <m:r>
                      <a:rPr lang="en-US" sz="2400" i="1">
                        <a:solidFill>
                          <a:schemeClr val="tx1"/>
                        </a:solidFill>
                        <a:latin typeface="Cambria Math" panose="02040503050406030204" pitchFamily="18" charset="0"/>
                        <a:cs typeface="Calibri" panose="020F0502020204030204" pitchFamily="34" charset="0"/>
                        <a:sym typeface="Arial"/>
                      </a:rPr>
                      <m:t>+1</m:t>
                    </m:r>
                  </m:oMath>
                </a14:m>
                <a:r>
                  <a:rPr lang="en-US" sz="2400" dirty="0">
                    <a:solidFill>
                      <a:schemeClr val="tx1"/>
                    </a:solidFill>
                    <a:latin typeface="Calibri" panose="020F0502020204030204" pitchFamily="34" charset="0"/>
                    <a:cs typeface="Calibri" panose="020F0502020204030204" pitchFamily="34" charset="0"/>
                    <a:sym typeface="Arial"/>
                  </a:rPr>
                  <a:t> factors into 128 quadratics </a:t>
                </a:r>
              </a:p>
              <a:p>
                <a:pPr marL="815579" lvl="2" indent="-257175">
                  <a:spcBef>
                    <a:spcPts val="300"/>
                  </a:spcBef>
                  <a:buClr>
                    <a:srgbClr val="000000">
                      <a:lumMod val="60000"/>
                      <a:lumOff val="40000"/>
                    </a:srgbClr>
                  </a:buClr>
                </a:pPr>
                <a:r>
                  <a:rPr lang="en-US" sz="24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76400"/>
                <a:ext cx="8534400" cy="4495800"/>
              </a:xfrm>
              <a:prstGeom prst="rect">
                <a:avLst/>
              </a:prstGeom>
              <a:blipFill>
                <a:blip r:embed="rId2"/>
                <a:stretch>
                  <a:fillRect l="-1786" t="-1972" r="-253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47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cs typeface="Calibri" panose="020F0502020204030204" pitchFamily="34" charset="0"/>
                            <a:sym typeface="Arial"/>
                          </a:rPr>
                          <m:t>𝑟</m:t>
                        </m:r>
                      </m:e>
                      <m:sup>
                        <m:r>
                          <a:rPr lang="en-US" b="0" i="1" smtClean="0">
                            <a:solidFill>
                              <a:srgbClr val="535353"/>
                            </a:solidFill>
                            <a:latin typeface="Cambria Math" panose="02040503050406030204" pitchFamily="18" charset="0"/>
                            <a:cs typeface="Calibri" panose="020F0502020204030204" pitchFamily="34" charset="0"/>
                            <a:sym typeface="Arial"/>
                          </a:rPr>
                          <m:t>′</m:t>
                        </m:r>
                      </m:sup>
                    </m:sSup>
                    <m:r>
                      <a:rPr lang="en-US" b="0" i="1" smtClean="0">
                        <a:solidFill>
                          <a:srgbClr val="535353"/>
                        </a:solidFill>
                        <a:latin typeface="Cambria Math" panose="02040503050406030204" pitchFamily="18" charset="0"/>
                        <a:cs typeface="Calibri" panose="020F0502020204030204" pitchFamily="34" charset="0"/>
                        <a:sym typeface="Arial"/>
                      </a:rPr>
                      <m:t>= </m:t>
                    </m:r>
                    <m:sSup>
                      <m:sSupPr>
                        <m:ctrlPr>
                          <a:rPr lang="en-US" b="0" i="1" smtClean="0">
                            <a:solidFill>
                              <a:srgbClr val="535353"/>
                            </a:solidFill>
                            <a:latin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cs typeface="Calibri" panose="020F0502020204030204" pitchFamily="34" charset="0"/>
                            <a:sym typeface="Arial"/>
                          </a:rPr>
                          <m:t>𝑟</m:t>
                        </m:r>
                      </m:e>
                      <m: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rgbClr val="535353"/>
                        </a:solidFill>
                        <a:latin typeface="Cambria Math" panose="02040503050406030204" pitchFamily="18" charset="0"/>
                        <a:cs typeface="Calibri" panose="020F0502020204030204" pitchFamily="34" charset="0"/>
                        <a:sym typeface="Arial"/>
                      </a:rPr>
                      <m:t> </m:t>
                    </m:r>
                    <m:d>
                      <m:dPr>
                        <m:ctrlPr>
                          <a:rPr lang="en-US" b="0" i="1" smtClean="0">
                            <a:solidFill>
                              <a:srgbClr val="535353"/>
                            </a:solidFill>
                            <a:latin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cs typeface="Calibri" panose="020F0502020204030204" pitchFamily="34" charset="0"/>
                            <a:sym typeface="Arial"/>
                          </a:rPr>
                          <m:t>𝑚𝑜𝑑</m:t>
                        </m:r>
                        <m:r>
                          <a:rPr lang="en-US" b="0" i="1" smtClean="0">
                            <a:solidFill>
                              <a:srgbClr val="535353"/>
                            </a:solidFill>
                            <a:latin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cs typeface="Calibri" panose="020F0502020204030204" pitchFamily="34" charset="0"/>
                            <a:sym typeface="Arial"/>
                          </a:rPr>
                          <m:t>𝑚</m:t>
                        </m:r>
                      </m:e>
                    </m:d>
                  </m:oMath>
                </a14:m>
                <a:r>
                  <a:rPr lang="en-US" sz="1400" dirty="0">
                    <a:solidFill>
                      <a:srgbClr val="535353"/>
                    </a:solidFill>
                    <a:latin typeface="Arial"/>
                    <a:cs typeface="Calibri" panose="020F0502020204030204" pitchFamily="34" charset="0"/>
                    <a:sym typeface="Arial"/>
                  </a:rPr>
                  <a:t> </a:t>
                </a:r>
                <a:r>
                  <a:rPr lang="en-US" dirty="0">
                    <a:solidFill>
                      <a:srgbClr val="535353"/>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b="0" i="1" smtClean="0">
                            <a:solidFill>
                              <a:srgbClr val="535353"/>
                            </a:solidFill>
                            <a:latin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cs typeface="Calibri" panose="020F0502020204030204" pitchFamily="34" charset="0"/>
                            <a:sym typeface="Arial"/>
                          </a:rPr>
                          <m:t>𝑟</m:t>
                        </m:r>
                      </m:e>
                      <m:sup>
                        <m:r>
                          <a:rPr lang="en-US" b="0" i="1" smtClean="0">
                            <a:solidFill>
                              <a:srgbClr val="535353"/>
                            </a:solidFill>
                            <a:latin typeface="Cambria Math" panose="02040503050406030204" pitchFamily="18" charset="0"/>
                            <a:cs typeface="Calibri" panose="020F0502020204030204" pitchFamily="34" charset="0"/>
                            <a:sym typeface="Arial"/>
                          </a:rPr>
                          <m:t>′</m:t>
                        </m:r>
                      </m:sup>
                    </m:sSup>
                    <m:r>
                      <a:rPr lang="en-US" b="0" i="1" smtClean="0">
                        <a:solidFill>
                          <a:srgbClr val="535353"/>
                        </a:solidFill>
                        <a:latin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cs typeface="Calibri" panose="020F0502020204030204" pitchFamily="34" charset="0"/>
                        <a:sym typeface="Arial"/>
                      </a:rPr>
                      <m:t>𝑚𝑜𝑑</m:t>
                    </m:r>
                    <m:r>
                      <a:rPr lang="en-US" b="0" i="1" smtClean="0">
                        <a:solidFill>
                          <a:srgbClr val="535353"/>
                        </a:solidFill>
                        <a:latin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cs typeface="Calibri" panose="020F0502020204030204" pitchFamily="34" charset="0"/>
                        <a:sym typeface="Arial"/>
                      </a:rPr>
                      <m:t>𝑚</m:t>
                    </m:r>
                    <m:r>
                      <a:rPr lang="en-US" b="0" i="1" smtClean="0">
                        <a:solidFill>
                          <a:srgbClr val="535353"/>
                        </a:solidFill>
                        <a:latin typeface="Cambria Math" panose="02040503050406030204" pitchFamily="18" charset="0"/>
                        <a:cs typeface="Calibri" panose="020F0502020204030204" pitchFamily="34" charset="0"/>
                        <a:sym typeface="Arial"/>
                      </a:rPr>
                      <m:t>)</m:t>
                    </m:r>
                  </m:oMath>
                </a14:m>
                <a:r>
                  <a:rPr lang="en-US" sz="1400" dirty="0">
                    <a:solidFill>
                      <a:srgbClr val="535353"/>
                    </a:solidFill>
                    <a:latin typeface="Calibri" panose="020F0502020204030204" pitchFamily="34" charset="0"/>
                    <a:cs typeface="Calibri" panose="020F0502020204030204" pitchFamily="34" charset="0"/>
                    <a:sym typeface="Arial"/>
                  </a:rPr>
                  <a:t> </a:t>
                </a:r>
                <a:r>
                  <a:rPr lang="en-US" dirty="0">
                    <a:solidFill>
                      <a:srgbClr val="535353"/>
                    </a:solidFill>
                    <a:latin typeface="Calibri" panose="020F0502020204030204" pitchFamily="34" charset="0"/>
                    <a:cs typeface="Calibri" panose="020F0502020204030204" pitchFamily="34" charset="0"/>
                    <a:sym typeface="Arial"/>
                  </a:rPr>
                  <a:t>and </a:t>
                </a:r>
                <a14:m>
                  <m:oMath xmlns:m="http://schemas.openxmlformats.org/officeDocument/2006/math">
                    <m:r>
                      <a:rPr lang="en-US" b="0" i="1" smtClean="0">
                        <a:solidFill>
                          <a:srgbClr val="535353"/>
                        </a:solidFill>
                        <a:latin typeface="Cambria Math" panose="02040503050406030204" pitchFamily="18" charset="0"/>
                        <a:cs typeface="Calibri" panose="020F0502020204030204" pitchFamily="34" charset="0"/>
                        <a:sym typeface="Arial"/>
                      </a:rPr>
                      <m:t>−</m:t>
                    </m:r>
                    <m:f>
                      <m:fPr>
                        <m:ctrlPr>
                          <a:rPr lang="en-US" b="0" i="1" smtClean="0">
                            <a:solidFill>
                              <a:srgbClr val="535353"/>
                            </a:solidFill>
                            <a:latin typeface="Cambria Math" panose="02040503050406030204" pitchFamily="18" charset="0"/>
                            <a:cs typeface="Calibri" panose="020F0502020204030204" pitchFamily="34" charset="0"/>
                            <a:sym typeface="Arial"/>
                          </a:rPr>
                        </m:ctrlPr>
                      </m:fPr>
                      <m:num>
                        <m:r>
                          <a:rPr lang="en-US" b="0" i="1" smtClean="0">
                            <a:solidFill>
                              <a:srgbClr val="535353"/>
                            </a:solidFill>
                            <a:latin typeface="Cambria Math" panose="02040503050406030204" pitchFamily="18" charset="0"/>
                            <a:cs typeface="Calibri" panose="020F0502020204030204" pitchFamily="34" charset="0"/>
                            <a:sym typeface="Arial"/>
                          </a:rPr>
                          <m:t>𝑚</m:t>
                        </m:r>
                      </m:num>
                      <m:den>
                        <m:r>
                          <a:rPr lang="en-US" b="0" i="1" smtClean="0">
                            <a:solidFill>
                              <a:srgbClr val="535353"/>
                            </a:solidFill>
                            <a:latin typeface="Cambria Math" panose="02040503050406030204" pitchFamily="18" charset="0"/>
                            <a:cs typeface="Calibri" panose="020F0502020204030204" pitchFamily="34" charset="0"/>
                            <a:sym typeface="Arial"/>
                          </a:rPr>
                          <m:t>2</m:t>
                        </m:r>
                      </m:den>
                    </m:f>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cs typeface="Calibri" panose="020F0502020204030204" pitchFamily="34" charset="0"/>
                        <a:sym typeface="Arial"/>
                      </a:rPr>
                      <m:t>𝑑𝑒𝑐𝑜𝑚𝑝𝑜𝑠𝑒</m:t>
                    </m:r>
                    <m:d>
                      <m:dPr>
                        <m:ctrlPr>
                          <a:rPr lang="en-US" b="0" i="1" smtClean="0">
                            <a:solidFill>
                              <a:srgbClr val="535353"/>
                            </a:solidFill>
                            <a:latin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rgbClr val="535353"/>
                    </a:solidFill>
                    <a:ea typeface="Cambria Math" panose="02040503050406030204" pitchFamily="18" charset="0"/>
                    <a:cs typeface="Calibri" panose="020F0502020204030204" pitchFamily="34" charset="0"/>
                    <a:sym typeface="Arial"/>
                  </a:rPr>
                  <a:t>i</a:t>
                </a:r>
                <a:r>
                  <a:rPr lang="en-US" sz="1800" b="0" dirty="0">
                    <a:solidFill>
                      <a:srgbClr val="535353"/>
                    </a:solidFill>
                    <a:ea typeface="Cambria Math" panose="02040503050406030204" pitchFamily="18" charset="0"/>
                    <a:cs typeface="Calibri" panose="020F0502020204030204" pitchFamily="34" charset="0"/>
                    <a:sym typeface="Arial"/>
                  </a:rPr>
                  <a:t>f </a:t>
                </a:r>
                <a14:m>
                  <m:oMath xmlns:m="http://schemas.openxmlformats.org/officeDocument/2006/math">
                    <m:r>
                      <m:rPr>
                        <m:sty m:val="p"/>
                      </m:rP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r</m:t>
                    </m:r>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495800"/>
              </a:xfrm>
              <a:prstGeom prst="rect">
                <a:avLst/>
              </a:prstGeom>
              <a:blipFill>
                <a:blip r:embed="rId2"/>
                <a:stretch>
                  <a:fillRect l="-1488"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47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1811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0; I &lt; 256;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181100"/>
                <a:ext cx="8534400" cy="4495800"/>
              </a:xfrm>
              <a:prstGeom prst="rect">
                <a:avLst/>
              </a:prstGeom>
              <a:blipFill>
                <a:blip r:embed="rId2"/>
                <a:stretch>
                  <a:fillRect l="-14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12094753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752600"/>
                <a:ext cx="8229600" cy="3657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752600"/>
                <a:ext cx="8229600" cy="3657600"/>
              </a:xfrm>
              <a:blipFill>
                <a:blip r:embed="rId3"/>
                <a:stretch>
                  <a:fillRect l="-772" t="-2076" r="-772"/>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r>
              <a:rPr lang="en-US" sz="400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458199"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458199" cy="1275528"/>
              </a:xfrm>
              <a:prstGeom prst="rect">
                <a:avLst/>
              </a:prstGeom>
              <a:blipFill>
                <a:blip r:embed="rId2"/>
                <a:stretch>
                  <a:fillRect l="-1649"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457200" y="3962400"/>
                <a:ext cx="3200400" cy="807401"/>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457200" y="3962400"/>
                <a:ext cx="3200400" cy="807401"/>
              </a:xfrm>
              <a:prstGeom prst="rect">
                <a:avLst/>
              </a:prstGeom>
              <a:blipFill>
                <a:blip r:embed="rId3"/>
                <a:stretch>
                  <a:fillRect l="-1587" t="-3125" b="-132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530183"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530183" y="3962400"/>
                <a:ext cx="3868061" cy="2029599"/>
              </a:xfrm>
              <a:prstGeom prst="rect">
                <a:avLst/>
              </a:prstGeom>
              <a:blipFill>
                <a:blip r:embed="rId4"/>
                <a:stretch>
                  <a:fillRect l="-1307"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77587"/>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endParaRPr lang="en-US" sz="40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923283"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𝑅</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923283" cy="3385179"/>
              </a:xfrm>
              <a:prstGeom prst="rect">
                <a:avLst/>
              </a:prstGeom>
              <a:blipFill>
                <a:blip r:embed="rId2"/>
                <a:stretch>
                  <a:fillRect l="-1707" b="-141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endParaRPr lang="en-US" sz="40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600200"/>
                <a:ext cx="8514885" cy="386525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600200"/>
                <a:ext cx="8514885" cy="3865257"/>
              </a:xfrm>
              <a:prstGeom prst="rect">
                <a:avLst/>
              </a:prstGeom>
              <a:blipFill>
                <a:blip r:embed="rId2"/>
                <a:stretch>
                  <a:fillRect l="-1490" t="-196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29924" y="537983"/>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Dilithium</a:t>
            </a:r>
            <a:endParaRPr lang="en-US" sz="270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56980" y="1681407"/>
                <a:ext cx="8030039" cy="3728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𝑝</m:t>
                    </m:r>
                    <m:r>
                      <a:rPr lang="en-US" i="1">
                        <a:latin typeface="Cambria Math" panose="02040503050406030204" pitchFamily="18" charset="0"/>
                        <a:cs typeface="Calibri" panose="020F0502020204030204" pitchFamily="34" charset="0"/>
                        <a:sym typeface="Arial"/>
                      </a:rPr>
                      <m:t>=3329, </m:t>
                    </m:r>
                    <m:r>
                      <a:rPr lang="en-US" i="1">
                        <a:latin typeface="Cambria Math" panose="02040503050406030204" pitchFamily="18" charset="0"/>
                        <a:cs typeface="Calibri" panose="020F0502020204030204" pitchFamily="34" charset="0"/>
                        <a:sym typeface="Arial"/>
                      </a:rPr>
                      <m:t>𝑅</m:t>
                    </m:r>
                    <m:r>
                      <a:rPr lang="en-US" i="1">
                        <a:latin typeface="Cambria Math" panose="02040503050406030204" pitchFamily="18" charset="0"/>
                        <a:cs typeface="Calibri" panose="020F0502020204030204" pitchFamily="34" charset="0"/>
                        <a:sym typeface="Arial"/>
                      </a:rPr>
                      <m:t>=</m:t>
                    </m:r>
                    <m:f>
                      <m:fPr>
                        <m:ctrlPr>
                          <a:rPr lang="en-US" i="1">
                            <a:latin typeface="Cambria Math" panose="02040503050406030204" pitchFamily="18" charset="0"/>
                            <a:cs typeface="Calibri" panose="020F0502020204030204" pitchFamily="34" charset="0"/>
                            <a:sym typeface="Arial"/>
                          </a:rPr>
                        </m:ctrlPr>
                      </m:fPr>
                      <m:num>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i="1">
                                <a:latin typeface="Cambria Math" panose="02040503050406030204" pitchFamily="18" charset="0"/>
                                <a:cs typeface="Calibri" panose="020F0502020204030204" pitchFamily="34" charset="0"/>
                                <a:sym typeface="Arial"/>
                              </a:rPr>
                              <m:t>𝑝</m:t>
                            </m:r>
                          </m:sub>
                        </m:sSub>
                      </m:num>
                      <m:den>
                        <m:sSup>
                          <m:sSupPr>
                            <m:ctrlPr>
                              <a:rPr lang="en-US" i="1">
                                <a:latin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cs typeface="Calibri" panose="020F0502020204030204" pitchFamily="34" charset="0"/>
                                <a:sym typeface="Arial"/>
                              </a:rPr>
                              <m:t>𝑥</m:t>
                            </m:r>
                          </m:e>
                          <m:sup>
                            <m:r>
                              <a:rPr lang="en-US" i="1">
                                <a:latin typeface="Cambria Math" panose="02040503050406030204" pitchFamily="18" charset="0"/>
                                <a:cs typeface="Calibri" panose="020F0502020204030204" pitchFamily="34" charset="0"/>
                                <a:sym typeface="Arial"/>
                              </a:rPr>
                              <m:t>256</m:t>
                            </m:r>
                          </m:sup>
                        </m:sSup>
                        <m:r>
                          <a:rPr lang="en-US" i="1">
                            <a:latin typeface="Cambria Math" panose="02040503050406030204" pitchFamily="18" charset="0"/>
                            <a:cs typeface="Calibri" panose="020F0502020204030204" pitchFamily="34" charset="0"/>
                            <a:sym typeface="Arial"/>
                          </a:rPr>
                          <m:t>+1</m:t>
                        </m:r>
                      </m:den>
                    </m:f>
                    <m:r>
                      <a:rPr lang="en-US" i="1">
                        <a:latin typeface="Cambria Math" panose="02040503050406030204" pitchFamily="18" charset="0"/>
                        <a:cs typeface="Calibri" panose="020F0502020204030204" pitchFamily="34" charset="0"/>
                        <a:sym typeface="Arial"/>
                      </a:rPr>
                      <m:t>, </m:t>
                    </m:r>
                    <m:r>
                      <a:rPr lang="en-US" i="1">
                        <a:latin typeface="Cambria Math" panose="02040503050406030204" pitchFamily="18" charset="0"/>
                        <a:cs typeface="Calibri" panose="020F0502020204030204" pitchFamily="34" charset="0"/>
                        <a:sym typeface="Arial"/>
                      </a:rPr>
                      <m:t>𝑘</m:t>
                    </m:r>
                    <m:r>
                      <a:rPr lang="en-US" i="1">
                        <a:latin typeface="Cambria Math" panose="02040503050406030204" pitchFamily="18" charset="0"/>
                        <a:cs typeface="Calibri" panose="020F0502020204030204" pitchFamily="34" charset="0"/>
                        <a:sym typeface="Arial"/>
                      </a:rPr>
                      <m:t>=4, </m:t>
                    </m:r>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a:latin typeface="Cambria Math" panose="02040503050406030204" pitchFamily="18" charset="0"/>
                            <a:cs typeface="Calibri" panose="020F0502020204030204" pitchFamily="34" charset="0"/>
                            <a:sym typeface="Arial"/>
                          </a:rPr>
                        </m:ctrlPr>
                      </m:accPr>
                      <m:e>
                        <m:r>
                          <a:rPr lang="en-US" i="1" dirty="0">
                            <a:latin typeface="Cambria Math" panose="02040503050406030204" pitchFamily="18" charset="0"/>
                            <a:cs typeface="Calibri" panose="020F0502020204030204" pitchFamily="34" charset="0"/>
                            <a:sym typeface="Arial"/>
                          </a:rPr>
                          <m:t>𝑥</m:t>
                        </m:r>
                      </m:e>
                    </m:acc>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𝑁𝑇𝑇</m:t>
                    </m:r>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𝑥</m:t>
                    </m:r>
                    <m:r>
                      <a:rPr lang="en-US" i="1" dirty="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257175" indent="-257175">
                  <a:spcBef>
                    <a:spcPts val="200"/>
                  </a:spcBef>
                  <a:buClr>
                    <a:srgbClr val="000000">
                      <a:lumMod val="60000"/>
                      <a:lumOff val="40000"/>
                    </a:srgbClr>
                  </a:buClr>
                  <a:buFont typeface="Arial" panose="020B0604020202020204" pitchFamily="34" charset="0"/>
                  <a:buChar char="•"/>
                </a:pPr>
                <a:r>
                  <a:rPr lang="en-US" dirty="0" err="1">
                    <a:latin typeface="Calibri" panose="020F0502020204030204" pitchFamily="34" charset="0"/>
                    <a:cs typeface="Calibri" panose="020F0502020204030204" pitchFamily="34" charset="0"/>
                    <a:sym typeface="Arial"/>
                  </a:rPr>
                  <a:t>KeyGen</a:t>
                </a:r>
                <a:endParaRPr lang="en-US"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𝑡</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𝑒</m:t>
                        </m:r>
                      </m:e>
                    </m:acc>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𝐴</m:t>
                    </m:r>
                  </m:oMath>
                </a14:m>
                <a:r>
                  <a:rPr lang="en-US"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Encrypt(</a:t>
                </a:r>
                <a14:m>
                  <m:oMath xmlns:m="http://schemas.openxmlformats.org/officeDocument/2006/math">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endParaRPr lang="en-US" dirty="0">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𝑢</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Decrypt</a:t>
                </a:r>
                <a14:m>
                  <m:oMath xmlns:m="http://schemas.openxmlformats.org/officeDocument/2006/math">
                    <m:r>
                      <a:rPr lang="en-US" i="1">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i="1">
                            <a:solidFill>
                              <a:schemeClr val="tx1"/>
                            </a:solidFill>
                            <a:latin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𝑤</m:t>
                        </m:r>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56980" y="1681407"/>
                <a:ext cx="8030039" cy="3728793"/>
              </a:xfrm>
              <a:prstGeom prst="rect">
                <a:avLst/>
              </a:prstGeom>
              <a:blipFill>
                <a:blip r:embed="rId2"/>
                <a:stretch>
                  <a:fillRect l="-142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447800" y="247894"/>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Kyber</a:t>
            </a:r>
            <a:endParaRPr lang="en-US" sz="270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56721338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Kyber</a:t>
            </a:r>
            <a:endParaRPr lang="en-US" sz="270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80561" y="2101479"/>
                <a:ext cx="7374116" cy="284745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a:spcBef>
                    <a:spcPts val="300"/>
                  </a:spcBef>
                  <a:buClr>
                    <a:srgbClr val="000000">
                      <a:lumMod val="60000"/>
                      <a:lumOff val="40000"/>
                    </a:srgbClr>
                  </a:buClr>
                  <a:buNone/>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𝐾𝑒𝑦𝐺𝑒𝑛</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80561" y="2101479"/>
                <a:ext cx="7374116" cy="2847454"/>
              </a:xfrm>
              <a:prstGeom prst="rect">
                <a:avLst/>
              </a:prstGeom>
              <a:blipFill>
                <a:blip r:embed="rId2"/>
                <a:stretch>
                  <a:fillRect l="-171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217001110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5334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kern="0" dirty="0" err="1">
                <a:latin typeface="+mj-lt"/>
                <a:cs typeface="Calibri" panose="020F0502020204030204" pitchFamily="34" charset="0"/>
              </a:rPr>
              <a:t>Kyber</a:t>
            </a:r>
            <a:endParaRPr lang="en-US" sz="270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828800"/>
                <a:ext cx="830580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Encaps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h</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Decaps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𝑑𝑒𝑐𝑟𝑦𝑝𝑡</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828800"/>
                <a:ext cx="8305800" cy="4038600"/>
              </a:xfrm>
              <a:prstGeom prst="rect">
                <a:avLst/>
              </a:prstGeom>
              <a:blipFill>
                <a:blip r:embed="rId2"/>
                <a:stretch>
                  <a:fillRect l="-1679" b="-15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64063572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97</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98</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295400"/>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99</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73953</TotalTime>
  <Words>15144</Words>
  <Application>Microsoft Macintosh PowerPoint</Application>
  <PresentationFormat>Letter Paper (8.5x11 in)</PresentationFormat>
  <Paragraphs>1397</Paragraphs>
  <Slides>109</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109</vt:i4>
      </vt:variant>
    </vt:vector>
  </HeadingPairs>
  <TitlesOfParts>
    <vt:vector size="122" baseType="lpstr">
      <vt:lpstr>Arial Unicode MS</vt:lpstr>
      <vt:lpstr>PMingLiU</vt:lpstr>
      <vt:lpstr>Arial</vt:lpstr>
      <vt:lpstr>Calibri</vt:lpstr>
      <vt:lpstr>Cambria Math</vt:lpstr>
      <vt:lpstr>Courier New</vt:lpstr>
      <vt:lpstr>Math1</vt:lpstr>
      <vt:lpstr>Math1Mono</vt:lpstr>
      <vt:lpstr>Math2</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Ring-LWE</vt:lpstr>
      <vt:lpstr>LWE/Ring-LWE parameters</vt:lpstr>
      <vt:lpstr>NTRU Public Key System</vt:lpstr>
      <vt:lpstr>NTRU Public Key System</vt:lpstr>
      <vt:lpstr>NTRU Example</vt:lpstr>
      <vt:lpstr>Some NIST Round 2 post quantum</vt:lpstr>
      <vt:lpstr>Some NIST Round 3</vt:lpstr>
      <vt:lpstr>LWE example</vt:lpstr>
      <vt:lpstr>Ring-LWE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4481</cp:revision>
  <cp:lastPrinted>2023-11-03T20:47:49Z</cp:lastPrinted>
  <dcterms:created xsi:type="dcterms:W3CDTF">2013-04-22T16:10:14Z</dcterms:created>
  <dcterms:modified xsi:type="dcterms:W3CDTF">2024-07-09T21:39:11Z</dcterms:modified>
</cp:coreProperties>
</file>